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43"/>
  </p:notesMasterIdLst>
  <p:handoutMasterIdLst>
    <p:handoutMasterId r:id="rId144"/>
  </p:handoutMasterIdLst>
  <p:sldIdLst>
    <p:sldId id="256" r:id="rId2"/>
    <p:sldId id="257" r:id="rId3"/>
    <p:sldId id="258" r:id="rId4"/>
    <p:sldId id="273" r:id="rId5"/>
    <p:sldId id="274" r:id="rId6"/>
    <p:sldId id="275" r:id="rId7"/>
    <p:sldId id="277" r:id="rId8"/>
    <p:sldId id="278" r:id="rId9"/>
    <p:sldId id="270" r:id="rId10"/>
    <p:sldId id="280" r:id="rId11"/>
    <p:sldId id="259" r:id="rId12"/>
    <p:sldId id="279" r:id="rId13"/>
    <p:sldId id="281" r:id="rId14"/>
    <p:sldId id="282" r:id="rId15"/>
    <p:sldId id="283" r:id="rId16"/>
    <p:sldId id="284" r:id="rId17"/>
    <p:sldId id="285" r:id="rId18"/>
    <p:sldId id="286" r:id="rId19"/>
    <p:sldId id="287" r:id="rId20"/>
    <p:sldId id="289" r:id="rId21"/>
    <p:sldId id="288" r:id="rId22"/>
    <p:sldId id="290" r:id="rId23"/>
    <p:sldId id="291" r:id="rId24"/>
    <p:sldId id="292" r:id="rId25"/>
    <p:sldId id="293" r:id="rId26"/>
    <p:sldId id="294" r:id="rId27"/>
    <p:sldId id="295" r:id="rId28"/>
    <p:sldId id="296" r:id="rId29"/>
    <p:sldId id="261" r:id="rId30"/>
    <p:sldId id="260" r:id="rId31"/>
    <p:sldId id="262" r:id="rId32"/>
    <p:sldId id="297" r:id="rId33"/>
    <p:sldId id="326" r:id="rId34"/>
    <p:sldId id="298" r:id="rId35"/>
    <p:sldId id="299" r:id="rId36"/>
    <p:sldId id="300" r:id="rId37"/>
    <p:sldId id="301" r:id="rId38"/>
    <p:sldId id="302" r:id="rId39"/>
    <p:sldId id="327" r:id="rId40"/>
    <p:sldId id="303" r:id="rId41"/>
    <p:sldId id="263" r:id="rId42"/>
    <p:sldId id="304" r:id="rId43"/>
    <p:sldId id="264" r:id="rId44"/>
    <p:sldId id="265" r:id="rId45"/>
    <p:sldId id="334" r:id="rId46"/>
    <p:sldId id="305" r:id="rId47"/>
    <p:sldId id="306" r:id="rId48"/>
    <p:sldId id="308" r:id="rId49"/>
    <p:sldId id="307" r:id="rId50"/>
    <p:sldId id="309" r:id="rId51"/>
    <p:sldId id="335"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271" r:id="rId66"/>
    <p:sldId id="272" r:id="rId67"/>
    <p:sldId id="268" r:id="rId68"/>
    <p:sldId id="269" r:id="rId69"/>
    <p:sldId id="336" r:id="rId70"/>
    <p:sldId id="337" r:id="rId71"/>
    <p:sldId id="323" r:id="rId72"/>
    <p:sldId id="324" r:id="rId73"/>
    <p:sldId id="325" r:id="rId74"/>
    <p:sldId id="329" r:id="rId75"/>
    <p:sldId id="338" r:id="rId76"/>
    <p:sldId id="328" r:id="rId77"/>
    <p:sldId id="330" r:id="rId78"/>
    <p:sldId id="339" r:id="rId79"/>
    <p:sldId id="340" r:id="rId80"/>
    <p:sldId id="341" r:id="rId81"/>
    <p:sldId id="342" r:id="rId82"/>
    <p:sldId id="343" r:id="rId83"/>
    <p:sldId id="331" r:id="rId84"/>
    <p:sldId id="332" r:id="rId85"/>
    <p:sldId id="33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72"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3" r:id="rId116"/>
    <p:sldId id="374" r:id="rId117"/>
    <p:sldId id="375" r:id="rId118"/>
    <p:sldId id="376" r:id="rId119"/>
    <p:sldId id="377" r:id="rId120"/>
    <p:sldId id="378" r:id="rId121"/>
    <p:sldId id="379" r:id="rId122"/>
    <p:sldId id="380" r:id="rId123"/>
    <p:sldId id="381" r:id="rId124"/>
    <p:sldId id="382" r:id="rId125"/>
    <p:sldId id="383" r:id="rId126"/>
    <p:sldId id="385" r:id="rId127"/>
    <p:sldId id="384" r:id="rId128"/>
    <p:sldId id="386" r:id="rId129"/>
    <p:sldId id="387" r:id="rId130"/>
    <p:sldId id="388" r:id="rId131"/>
    <p:sldId id="389" r:id="rId132"/>
    <p:sldId id="390" r:id="rId133"/>
    <p:sldId id="391" r:id="rId134"/>
    <p:sldId id="393" r:id="rId135"/>
    <p:sldId id="396" r:id="rId136"/>
    <p:sldId id="394" r:id="rId137"/>
    <p:sldId id="395" r:id="rId138"/>
    <p:sldId id="392" r:id="rId139"/>
    <p:sldId id="397" r:id="rId140"/>
    <p:sldId id="398" r:id="rId141"/>
    <p:sldId id="399" r:id="rId142"/>
  </p:sldIdLst>
  <p:sldSz cx="10688638" cy="7562850"/>
  <p:notesSz cx="6858000" cy="9144000"/>
  <p:custShowLst>
    <p:custShow name="Custom Show 1" id="0">
      <p:sldLst>
        <p:sld r:id="rId45"/>
        <p:sld r:id="rId47"/>
        <p:sld r:id="rId48"/>
      </p:sldLst>
    </p:custShow>
  </p:custShow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82">
          <p15:clr>
            <a:srgbClr val="A4A3A4"/>
          </p15:clr>
        </p15:guide>
        <p15:guide id="2" pos="3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265"/>
    <a:srgbClr val="0079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18" autoAdjust="0"/>
  </p:normalViewPr>
  <p:slideViewPr>
    <p:cSldViewPr snapToObjects="1">
      <p:cViewPr varScale="1">
        <p:scale>
          <a:sx n="62" d="100"/>
          <a:sy n="62" d="100"/>
        </p:scale>
        <p:origin x="-1320" y="-78"/>
      </p:cViewPr>
      <p:guideLst>
        <p:guide orient="horz" pos="2382"/>
        <p:guide pos="3366"/>
      </p:guideLst>
    </p:cSldViewPr>
  </p:slideViewPr>
  <p:outlineViewPr>
    <p:cViewPr>
      <p:scale>
        <a:sx n="33" d="100"/>
        <a:sy n="33" d="100"/>
      </p:scale>
      <p:origin x="0" y="1692"/>
    </p:cViewPr>
  </p:outlineViewPr>
  <p:notesTextViewPr>
    <p:cViewPr>
      <p:scale>
        <a:sx n="100" d="100"/>
        <a:sy n="100" d="100"/>
      </p:scale>
      <p:origin x="0" y="0"/>
    </p:cViewPr>
  </p:notesTextViewPr>
  <p:sorterViewPr>
    <p:cViewPr>
      <p:scale>
        <a:sx n="100" d="100"/>
        <a:sy n="100" d="100"/>
      </p:scale>
      <p:origin x="0" y="24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B651E7-8262-2247-871A-7982475813E7}" type="datetimeFigureOut">
              <a:rPr lang="en-US" smtClean="0"/>
              <a:pPr/>
              <a:t>8/4/2015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CDBA0D-5E2C-B14C-9EA8-91D5C346DA6F}" type="slidenum">
              <a:rPr lang="en-US" smtClean="0"/>
              <a:pPr/>
              <a:t>‹#›</a:t>
            </a:fld>
            <a:endParaRPr lang="en-US"/>
          </a:p>
        </p:txBody>
      </p:sp>
    </p:spTree>
    <p:extLst>
      <p:ext uri="{BB962C8B-B14F-4D97-AF65-F5344CB8AC3E}">
        <p14:creationId xmlns:p14="http://schemas.microsoft.com/office/powerpoint/2010/main" val="3470682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C240A-64CE-C446-8818-A479DFA60135}" type="datetimeFigureOut">
              <a:rPr lang="en-US" smtClean="0"/>
              <a:pPr/>
              <a:t>8/4/2015</a:t>
            </a:fld>
            <a:endParaRPr lang="en-US"/>
          </a:p>
        </p:txBody>
      </p:sp>
      <p:sp>
        <p:nvSpPr>
          <p:cNvPr id="4" name="Slide Image Placeholder 3"/>
          <p:cNvSpPr>
            <a:spLocks noGrp="1" noRot="1" noChangeAspect="1"/>
          </p:cNvSpPr>
          <p:nvPr>
            <p:ph type="sldImg" idx="2"/>
          </p:nvPr>
        </p:nvSpPr>
        <p:spPr>
          <a:xfrm>
            <a:off x="1006475" y="685800"/>
            <a:ext cx="48450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AB5489-44F0-664D-A7EE-E4D053078C99}" type="slidenum">
              <a:rPr lang="en-US" smtClean="0"/>
              <a:pPr/>
              <a:t>‹#›</a:t>
            </a:fld>
            <a:endParaRPr lang="en-US"/>
          </a:p>
        </p:txBody>
      </p:sp>
    </p:spTree>
    <p:extLst>
      <p:ext uri="{BB962C8B-B14F-4D97-AF65-F5344CB8AC3E}">
        <p14:creationId xmlns:p14="http://schemas.microsoft.com/office/powerpoint/2010/main" val="2775777638"/>
      </p:ext>
    </p:extLst>
  </p:cSld>
  <p:clrMap bg1="lt1" tx1="dk1" bg2="lt2" tx2="dk2" accent1="accent1" accent2="accent2" accent3="accent3" accent4="accent4" accent5="accent5" accent6="accent6" hlink="hlink" folHlink="folHlink"/>
  <p:hf hdr="0" ftr="0" dt="0"/>
  <p:notesStyle>
    <a:lvl1pPr marL="0" algn="l" defTabSz="521437" rtl="0" eaLnBrk="1" latinLnBrk="0" hangingPunct="1">
      <a:defRPr sz="1400" kern="1200">
        <a:solidFill>
          <a:schemeClr val="tx1"/>
        </a:solidFill>
        <a:latin typeface="+mn-lt"/>
        <a:ea typeface="+mn-ea"/>
        <a:cs typeface="+mn-cs"/>
      </a:defRPr>
    </a:lvl1pPr>
    <a:lvl2pPr marL="521437" algn="l" defTabSz="521437" rtl="0" eaLnBrk="1" latinLnBrk="0" hangingPunct="1">
      <a:defRPr sz="1400" kern="1200">
        <a:solidFill>
          <a:schemeClr val="tx1"/>
        </a:solidFill>
        <a:latin typeface="+mn-lt"/>
        <a:ea typeface="+mn-ea"/>
        <a:cs typeface="+mn-cs"/>
      </a:defRPr>
    </a:lvl2pPr>
    <a:lvl3pPr marL="1042873" algn="l" defTabSz="521437" rtl="0" eaLnBrk="1" latinLnBrk="0" hangingPunct="1">
      <a:defRPr sz="1400" kern="1200">
        <a:solidFill>
          <a:schemeClr val="tx1"/>
        </a:solidFill>
        <a:latin typeface="+mn-lt"/>
        <a:ea typeface="+mn-ea"/>
        <a:cs typeface="+mn-cs"/>
      </a:defRPr>
    </a:lvl3pPr>
    <a:lvl4pPr marL="1564310" algn="l" defTabSz="521437" rtl="0" eaLnBrk="1" latinLnBrk="0" hangingPunct="1">
      <a:defRPr sz="1400" kern="1200">
        <a:solidFill>
          <a:schemeClr val="tx1"/>
        </a:solidFill>
        <a:latin typeface="+mn-lt"/>
        <a:ea typeface="+mn-ea"/>
        <a:cs typeface="+mn-cs"/>
      </a:defRPr>
    </a:lvl4pPr>
    <a:lvl5pPr marL="2085746" algn="l" defTabSz="521437" rtl="0" eaLnBrk="1" latinLnBrk="0" hangingPunct="1">
      <a:defRPr sz="1400" kern="1200">
        <a:solidFill>
          <a:schemeClr val="tx1"/>
        </a:solidFill>
        <a:latin typeface="+mn-lt"/>
        <a:ea typeface="+mn-ea"/>
        <a:cs typeface="+mn-cs"/>
      </a:defRPr>
    </a:lvl5pPr>
    <a:lvl6pPr marL="2607183" algn="l" defTabSz="521437" rtl="0" eaLnBrk="1" latinLnBrk="0" hangingPunct="1">
      <a:defRPr sz="1400" kern="1200">
        <a:solidFill>
          <a:schemeClr val="tx1"/>
        </a:solidFill>
        <a:latin typeface="+mn-lt"/>
        <a:ea typeface="+mn-ea"/>
        <a:cs typeface="+mn-cs"/>
      </a:defRPr>
    </a:lvl6pPr>
    <a:lvl7pPr marL="3128620" algn="l" defTabSz="521437" rtl="0" eaLnBrk="1" latinLnBrk="0" hangingPunct="1">
      <a:defRPr sz="1400" kern="1200">
        <a:solidFill>
          <a:schemeClr val="tx1"/>
        </a:solidFill>
        <a:latin typeface="+mn-lt"/>
        <a:ea typeface="+mn-ea"/>
        <a:cs typeface="+mn-cs"/>
      </a:defRPr>
    </a:lvl7pPr>
    <a:lvl8pPr marL="3650056" algn="l" defTabSz="521437" rtl="0" eaLnBrk="1" latinLnBrk="0" hangingPunct="1">
      <a:defRPr sz="1400" kern="1200">
        <a:solidFill>
          <a:schemeClr val="tx1"/>
        </a:solidFill>
        <a:latin typeface="+mn-lt"/>
        <a:ea typeface="+mn-ea"/>
        <a:cs typeface="+mn-cs"/>
      </a:defRPr>
    </a:lvl8pPr>
    <a:lvl9pPr marL="4171493" algn="l" defTabSz="521437"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Here</a:t>
            </a:r>
            <a:r>
              <a:rPr lang="en-ZA" baseline="0" dirty="0" smtClean="0"/>
              <a:t> is a link to all the sample applications, that developers and analysts should review to help with design of their own application:</a:t>
            </a:r>
            <a:br>
              <a:rPr lang="en-ZA" baseline="0" dirty="0" smtClean="0"/>
            </a:br>
            <a:endParaRPr lang="en-ZA" dirty="0" smtClean="0"/>
          </a:p>
          <a:p>
            <a:r>
              <a:rPr lang="en-ZA" dirty="0" smtClean="0"/>
              <a:t>https://fioriappslibrary.hana.ondemand.com/sap/fix/externalViewer/#/detailInfo</a:t>
            </a:r>
          </a:p>
          <a:p>
            <a:endParaRPr lang="en-ZA" dirty="0" smtClean="0"/>
          </a:p>
          <a:p>
            <a:r>
              <a:rPr lang="en-ZA" dirty="0" smtClean="0"/>
              <a:t>Here is a link to the Fiori Prototyping kit:</a:t>
            </a:r>
          </a:p>
          <a:p>
            <a:r>
              <a:rPr lang="en-ZA" dirty="0" smtClean="0"/>
              <a:t>https://www.dropbox.com/s/j23hlkjddbhmmp0/Prototyping_Kit.pptx?dl=0</a:t>
            </a:r>
          </a:p>
          <a:p>
            <a:endParaRPr lang="en-ZA" dirty="0" smtClean="0"/>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5</a:t>
            </a:fld>
            <a:endParaRPr lang="en-US"/>
          </a:p>
        </p:txBody>
      </p:sp>
    </p:spTree>
    <p:extLst>
      <p:ext uri="{BB962C8B-B14F-4D97-AF65-F5344CB8AC3E}">
        <p14:creationId xmlns:p14="http://schemas.microsoft.com/office/powerpoint/2010/main" val="63893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41</a:t>
            </a:fld>
            <a:endParaRPr lang="en-US"/>
          </a:p>
        </p:txBody>
      </p:sp>
    </p:spTree>
    <p:extLst>
      <p:ext uri="{BB962C8B-B14F-4D97-AF65-F5344CB8AC3E}">
        <p14:creationId xmlns:p14="http://schemas.microsoft.com/office/powerpoint/2010/main" val="320834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45</a:t>
            </a:fld>
            <a:endParaRPr lang="en-US"/>
          </a:p>
        </p:txBody>
      </p:sp>
    </p:spTree>
    <p:extLst>
      <p:ext uri="{BB962C8B-B14F-4D97-AF65-F5344CB8AC3E}">
        <p14:creationId xmlns:p14="http://schemas.microsoft.com/office/powerpoint/2010/main" val="111674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400" b="0" i="0" kern="1200" dirty="0" smtClean="0">
                <a:solidFill>
                  <a:schemeClr val="tx1"/>
                </a:solidFill>
                <a:effectLst/>
                <a:latin typeface="+mn-lt"/>
                <a:ea typeface="+mn-ea"/>
                <a:cs typeface="+mn-cs"/>
              </a:rPr>
              <a:t>JSON is a lightweight data-interchange format</a:t>
            </a:r>
          </a:p>
          <a:p>
            <a:r>
              <a:rPr lang="en-ZA" sz="1400" b="0" i="0" kern="1200" dirty="0" smtClean="0">
                <a:solidFill>
                  <a:schemeClr val="tx1"/>
                </a:solidFill>
                <a:effectLst/>
                <a:latin typeface="+mn-lt"/>
                <a:ea typeface="+mn-ea"/>
                <a:cs typeface="+mn-cs"/>
              </a:rPr>
              <a:t>JSON is language independent </a:t>
            </a:r>
            <a:r>
              <a:rPr lang="en-ZA" sz="1400" b="1" i="0" kern="1200" dirty="0" smtClean="0">
                <a:solidFill>
                  <a:schemeClr val="tx1"/>
                </a:solidFill>
                <a:effectLst/>
                <a:latin typeface="+mn-lt"/>
                <a:ea typeface="+mn-ea"/>
                <a:cs typeface="+mn-cs"/>
              </a:rPr>
              <a:t>*</a:t>
            </a:r>
            <a:endParaRPr lang="en-ZA" sz="1400" b="0" i="0" kern="1200" dirty="0" smtClean="0">
              <a:solidFill>
                <a:schemeClr val="tx1"/>
              </a:solidFill>
              <a:effectLst/>
              <a:latin typeface="+mn-lt"/>
              <a:ea typeface="+mn-ea"/>
              <a:cs typeface="+mn-cs"/>
            </a:endParaRPr>
          </a:p>
          <a:p>
            <a:r>
              <a:rPr lang="en-ZA" sz="1400" b="0" i="0" kern="1200" dirty="0" smtClean="0">
                <a:solidFill>
                  <a:schemeClr val="tx1"/>
                </a:solidFill>
                <a:effectLst/>
                <a:latin typeface="+mn-lt"/>
                <a:ea typeface="+mn-ea"/>
                <a:cs typeface="+mn-cs"/>
              </a:rPr>
              <a:t>JSON is "self-describing" and easy to understand</a:t>
            </a:r>
          </a:p>
          <a:p>
            <a:endParaRPr lang="en-ZA" dirty="0" smtClean="0"/>
          </a:p>
          <a:p>
            <a:endParaRPr lang="en-ZA" dirty="0" smtClean="0"/>
          </a:p>
          <a:p>
            <a:r>
              <a:rPr lang="en-ZA" sz="1400" b="0" i="0" kern="1200" dirty="0" smtClean="0">
                <a:solidFill>
                  <a:schemeClr val="tx1"/>
                </a:solidFill>
                <a:effectLst/>
                <a:latin typeface="+mn-lt"/>
                <a:ea typeface="+mn-ea"/>
                <a:cs typeface="+mn-cs"/>
              </a:rPr>
              <a:t>The JSON format is syntactically identical to the code for creating JavaScript objects.</a:t>
            </a:r>
          </a:p>
          <a:p>
            <a:r>
              <a:rPr lang="en-ZA" sz="1400" b="0" i="0" kern="1200" dirty="0" smtClean="0">
                <a:solidFill>
                  <a:schemeClr val="tx1"/>
                </a:solidFill>
                <a:effectLst/>
                <a:latin typeface="+mn-lt"/>
                <a:ea typeface="+mn-ea"/>
                <a:cs typeface="+mn-cs"/>
              </a:rPr>
              <a:t>Because of this similarity, instead of using a parser (like XML does), a JavaScript program can use standard JavaScript functions to convert JSON data into native JavaScript objects.</a:t>
            </a:r>
          </a:p>
          <a:p>
            <a:endParaRPr lang="en-ZA"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65</a:t>
            </a:fld>
            <a:endParaRPr lang="en-US"/>
          </a:p>
        </p:txBody>
      </p:sp>
    </p:spTree>
    <p:extLst>
      <p:ext uri="{BB962C8B-B14F-4D97-AF65-F5344CB8AC3E}">
        <p14:creationId xmlns:p14="http://schemas.microsoft.com/office/powerpoint/2010/main" val="213070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B5489-44F0-664D-A7EE-E4D053078C99}" type="slidenum">
              <a:rPr lang="en-US" smtClean="0"/>
              <a:pPr/>
              <a:t>111</a:t>
            </a:fld>
            <a:endParaRPr lang="en-US"/>
          </a:p>
        </p:txBody>
      </p:sp>
    </p:spTree>
    <p:extLst>
      <p:ext uri="{BB962C8B-B14F-4D97-AF65-F5344CB8AC3E}">
        <p14:creationId xmlns:p14="http://schemas.microsoft.com/office/powerpoint/2010/main" val="365287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648" y="2349386"/>
            <a:ext cx="9085342" cy="1621111"/>
          </a:xfrm>
        </p:spPr>
        <p:txBody>
          <a:bodyPr/>
          <a:lstStyle/>
          <a:p>
            <a:r>
              <a:rPr lang="en-US" smtClean="0"/>
              <a:t>Click to edit Master title style</a:t>
            </a:r>
            <a:endParaRPr lang="en-US"/>
          </a:p>
        </p:txBody>
      </p:sp>
      <p:sp>
        <p:nvSpPr>
          <p:cNvPr id="3" name="Subtitle 2"/>
          <p:cNvSpPr>
            <a:spLocks noGrp="1"/>
          </p:cNvSpPr>
          <p:nvPr>
            <p:ph type="subTitle" idx="1"/>
          </p:nvPr>
        </p:nvSpPr>
        <p:spPr>
          <a:xfrm>
            <a:off x="801648" y="3970497"/>
            <a:ext cx="9085342" cy="1932728"/>
          </a:xfrm>
        </p:spPr>
        <p:txBody>
          <a:bodyPr/>
          <a:lstStyle>
            <a:lvl1pPr marL="0" indent="0" algn="l">
              <a:buNone/>
              <a:defRPr>
                <a:solidFill>
                  <a:srgbClr val="616265"/>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329" y="4859832"/>
            <a:ext cx="9085342" cy="1502066"/>
          </a:xfrm>
        </p:spPr>
        <p:txBody>
          <a:bodyPr anchor="t">
            <a:normAutofit/>
          </a:bodyPr>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844329" y="3193852"/>
            <a:ext cx="9085342" cy="1654373"/>
          </a:xfrm>
        </p:spPr>
        <p:txBody>
          <a:bodyPr anchor="b"/>
          <a:lstStyle>
            <a:lvl1pPr marL="0" indent="0">
              <a:buNone/>
              <a:defRPr sz="2300">
                <a:solidFill>
                  <a:srgbClr val="616265"/>
                </a:solidFill>
              </a:defRPr>
            </a:lvl1pPr>
            <a:lvl2pPr marL="521437" indent="0">
              <a:buNone/>
              <a:defRPr sz="2100">
                <a:solidFill>
                  <a:schemeClr val="tx1">
                    <a:tint val="75000"/>
                  </a:schemeClr>
                </a:solidFill>
              </a:defRPr>
            </a:lvl2pPr>
            <a:lvl3pPr marL="1042873" indent="0">
              <a:buNone/>
              <a:defRPr sz="1800">
                <a:solidFill>
                  <a:schemeClr val="tx1">
                    <a:tint val="75000"/>
                  </a:schemeClr>
                </a:solidFill>
              </a:defRPr>
            </a:lvl3pPr>
            <a:lvl4pPr marL="1564310" indent="0">
              <a:buNone/>
              <a:defRPr sz="1600">
                <a:solidFill>
                  <a:schemeClr val="tx1">
                    <a:tint val="75000"/>
                  </a:schemeClr>
                </a:solidFill>
              </a:defRPr>
            </a:lvl4pPr>
            <a:lvl5pPr marL="2085746" indent="0">
              <a:buNone/>
              <a:defRPr sz="1600">
                <a:solidFill>
                  <a:schemeClr val="tx1">
                    <a:tint val="75000"/>
                  </a:schemeClr>
                </a:solidFill>
              </a:defRPr>
            </a:lvl5pPr>
            <a:lvl6pPr marL="2607183" indent="0">
              <a:buNone/>
              <a:defRPr sz="1600">
                <a:solidFill>
                  <a:schemeClr val="tx1">
                    <a:tint val="75000"/>
                  </a:schemeClr>
                </a:solidFill>
              </a:defRPr>
            </a:lvl6pPr>
            <a:lvl7pPr marL="3128620" indent="0">
              <a:buNone/>
              <a:defRPr sz="1600">
                <a:solidFill>
                  <a:schemeClr val="tx1">
                    <a:tint val="75000"/>
                  </a:schemeClr>
                </a:solidFill>
              </a:defRPr>
            </a:lvl7pPr>
            <a:lvl8pPr marL="3650056" indent="0">
              <a:buNone/>
              <a:defRPr sz="1600">
                <a:solidFill>
                  <a:schemeClr val="tx1">
                    <a:tint val="75000"/>
                  </a:schemeClr>
                </a:solidFill>
              </a:defRPr>
            </a:lvl8pPr>
            <a:lvl9pPr marL="4171493"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6118" y="1419226"/>
            <a:ext cx="546098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35246" y="1419226"/>
            <a:ext cx="3657274" cy="5181599"/>
          </a:xfrm>
        </p:spPr>
        <p:txBody>
          <a:bodyPr>
            <a:normAutofit/>
          </a:bodyPr>
          <a:lstStyle>
            <a:lvl1pPr>
              <a:defRPr sz="1800"/>
            </a:lvl1pPr>
            <a:lvl2pPr>
              <a:defRPr sz="1800"/>
            </a:lvl2pPr>
            <a:lvl3pPr>
              <a:defRPr sz="1800"/>
            </a:lvl3pPr>
            <a:lvl4pPr>
              <a:defRPr sz="1800"/>
            </a:lvl4pPr>
            <a:lvl5pPr>
              <a:defRPr sz="18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6118" y="1419226"/>
            <a:ext cx="4560985"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696118" y="2124741"/>
            <a:ext cx="4560985"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29680" y="1419226"/>
            <a:ext cx="4562839" cy="705515"/>
          </a:xfrm>
        </p:spPr>
        <p:txBody>
          <a:bodyPr anchor="b">
            <a:normAutofit/>
          </a:bodyPr>
          <a:lstStyle>
            <a:lvl1pPr marL="0" indent="0">
              <a:buNone/>
              <a:defRPr sz="24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429680" y="2124741"/>
            <a:ext cx="4562839" cy="435739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F54C19C2-EEC0-5741-9456-6D74EC6E4EB9}" type="slidenum">
              <a:rPr lang="en-US" smtClean="0"/>
              <a:pPr/>
              <a:t>‹#›</a:t>
            </a:fld>
            <a:endParaRPr lang="en-US"/>
          </a:p>
        </p:txBody>
      </p:sp>
      <p:sp>
        <p:nvSpPr>
          <p:cNvPr id="10" name="Title 1"/>
          <p:cNvSpPr>
            <a:spLocks noGrp="1"/>
          </p:cNvSpPr>
          <p:nvPr>
            <p:ph type="title"/>
          </p:nvPr>
        </p:nvSpPr>
        <p:spPr>
          <a:xfrm>
            <a:off x="696118" y="302866"/>
            <a:ext cx="9296401" cy="1116360"/>
          </a:xfrm>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6117" y="301113"/>
            <a:ext cx="3354804" cy="1281483"/>
          </a:xfrm>
        </p:spPr>
        <p:txBody>
          <a:bodyPr anchor="b">
            <a:normAutofit/>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178960" y="301114"/>
            <a:ext cx="5813559" cy="6454683"/>
          </a:xfrm>
        </p:spPr>
        <p:txBody>
          <a:bodyPr>
            <a:normAutofit/>
          </a:bodyPr>
          <a:lstStyle>
            <a:lvl1pPr>
              <a:defRPr sz="1800"/>
            </a:lvl1pPr>
            <a:lvl2pPr>
              <a:defRPr sz="18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6117" y="1582597"/>
            <a:ext cx="3354803" cy="5173200"/>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048" y="5061439"/>
            <a:ext cx="6413183" cy="624986"/>
          </a:xfrm>
        </p:spPr>
        <p:txBody>
          <a:bodyPr anchor="b"/>
          <a:lstStyle>
            <a:lvl1pPr algn="l">
              <a:defRPr sz="2300" b="1"/>
            </a:lvl1pPr>
          </a:lstStyle>
          <a:p>
            <a:r>
              <a:rPr lang="en-US" smtClean="0"/>
              <a:t>Click to edit Master title style</a:t>
            </a:r>
            <a:endParaRPr lang="en-US"/>
          </a:p>
        </p:txBody>
      </p:sp>
      <p:sp>
        <p:nvSpPr>
          <p:cNvPr id="3" name="Picture Placeholder 2"/>
          <p:cNvSpPr>
            <a:spLocks noGrp="1"/>
          </p:cNvSpPr>
          <p:nvPr>
            <p:ph type="pic" idx="1"/>
          </p:nvPr>
        </p:nvSpPr>
        <p:spPr>
          <a:xfrm>
            <a:off x="2095048" y="443199"/>
            <a:ext cx="6413183" cy="4537710"/>
          </a:xfrm>
        </p:spPr>
        <p:txBody>
          <a:bodyPr/>
          <a:lstStyle>
            <a:lvl1pPr marL="0" indent="0">
              <a:buNone/>
              <a:defRPr sz="3600"/>
            </a:lvl1pPr>
            <a:lvl2pPr marL="521437" indent="0">
              <a:buNone/>
              <a:defRPr sz="3200"/>
            </a:lvl2pPr>
            <a:lvl3pPr marL="1042873" indent="0">
              <a:buNone/>
              <a:defRPr sz="2700"/>
            </a:lvl3pPr>
            <a:lvl4pPr marL="1564310" indent="0">
              <a:buNone/>
              <a:defRPr sz="2300"/>
            </a:lvl4pPr>
            <a:lvl5pPr marL="2085746" indent="0">
              <a:buNone/>
              <a:defRPr sz="2300"/>
            </a:lvl5pPr>
            <a:lvl6pPr marL="2607183" indent="0">
              <a:buNone/>
              <a:defRPr sz="2300"/>
            </a:lvl6pPr>
            <a:lvl7pPr marL="3128620" indent="0">
              <a:buNone/>
              <a:defRPr sz="2300"/>
            </a:lvl7pPr>
            <a:lvl8pPr marL="3650056" indent="0">
              <a:buNone/>
              <a:defRPr sz="2300"/>
            </a:lvl8pPr>
            <a:lvl9pPr marL="4171493" indent="0">
              <a:buNone/>
              <a:defRPr sz="2300"/>
            </a:lvl9pPr>
          </a:lstStyle>
          <a:p>
            <a:r>
              <a:rPr lang="en-US" smtClean="0"/>
              <a:t>Click icon to add picture</a:t>
            </a:r>
            <a:endParaRPr lang="en-US"/>
          </a:p>
        </p:txBody>
      </p:sp>
      <p:sp>
        <p:nvSpPr>
          <p:cNvPr id="4" name="Text Placeholder 3"/>
          <p:cNvSpPr>
            <a:spLocks noGrp="1"/>
          </p:cNvSpPr>
          <p:nvPr>
            <p:ph type="body" sz="half" idx="2"/>
          </p:nvPr>
        </p:nvSpPr>
        <p:spPr>
          <a:xfrm>
            <a:off x="2095048" y="5686425"/>
            <a:ext cx="6413183" cy="887584"/>
          </a:xfrm>
        </p:spPr>
        <p:txBody>
          <a:bodyPr/>
          <a:lstStyle>
            <a:lvl1pPr marL="0" indent="0">
              <a:buNone/>
              <a:defRPr sz="1600"/>
            </a:lvl1pPr>
            <a:lvl2pPr marL="521437" indent="0">
              <a:buNone/>
              <a:defRPr sz="1400"/>
            </a:lvl2pPr>
            <a:lvl3pPr marL="1042873" indent="0">
              <a:buNone/>
              <a:defRPr sz="1100"/>
            </a:lvl3pPr>
            <a:lvl4pPr marL="1564310" indent="0">
              <a:buNone/>
              <a:defRPr sz="1000"/>
            </a:lvl4pPr>
            <a:lvl5pPr marL="2085746" indent="0">
              <a:buNone/>
              <a:defRPr sz="1000"/>
            </a:lvl5pPr>
            <a:lvl6pPr marL="2607183" indent="0">
              <a:buNone/>
              <a:defRPr sz="1000"/>
            </a:lvl6pPr>
            <a:lvl7pPr marL="3128620" indent="0">
              <a:buNone/>
              <a:defRPr sz="1000"/>
            </a:lvl7pPr>
            <a:lvl8pPr marL="3650056" indent="0">
              <a:buNone/>
              <a:defRPr sz="1000"/>
            </a:lvl8pPr>
            <a:lvl9pPr marL="4171493"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F54C19C2-EEC0-5741-9456-6D74EC6E4EB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6118" y="302866"/>
            <a:ext cx="9296401" cy="1116360"/>
          </a:xfrm>
          <a:prstGeom prst="rect">
            <a:avLst/>
          </a:prstGeom>
        </p:spPr>
        <p:txBody>
          <a:bodyPr vert="horz" lIns="104287" tIns="52144" rIns="104287" bIns="52144"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96118" y="1419226"/>
            <a:ext cx="9296401" cy="5105399"/>
          </a:xfrm>
          <a:prstGeom prst="rect">
            <a:avLst/>
          </a:prstGeom>
        </p:spPr>
        <p:txBody>
          <a:bodyPr vert="horz" lIns="104287" tIns="52144" rIns="104287" bIns="5214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96118" y="6753225"/>
            <a:ext cx="2332329" cy="402652"/>
          </a:xfrm>
          <a:prstGeom prst="rect">
            <a:avLst/>
          </a:prstGeom>
        </p:spPr>
        <p:txBody>
          <a:bodyPr vert="horz" lIns="104287" tIns="52144" rIns="104287" bIns="52144" rtlCol="0" anchor="t"/>
          <a:lstStyle>
            <a:lvl1pPr algn="l">
              <a:defRPr sz="1200">
                <a:solidFill>
                  <a:schemeClr val="tx1">
                    <a:tint val="75000"/>
                  </a:schemeClr>
                </a:solidFill>
                <a:latin typeface="Helvetica"/>
                <a:cs typeface="Helvetica"/>
              </a:defRPr>
            </a:lvl1pPr>
          </a:lstStyle>
          <a:p>
            <a:fld id="{F54C19C2-EEC0-5741-9456-6D74EC6E4EB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521437" rtl="0" eaLnBrk="1" latinLnBrk="0" hangingPunct="1">
        <a:spcBef>
          <a:spcPct val="0"/>
        </a:spcBef>
        <a:buNone/>
        <a:defRPr sz="2400" b="1" i="0" kern="1200">
          <a:solidFill>
            <a:srgbClr val="0079BC"/>
          </a:solidFill>
          <a:latin typeface="Helvetica Neue"/>
          <a:ea typeface="+mj-ea"/>
          <a:cs typeface="Helvetica Neue"/>
        </a:defRPr>
      </a:lvl1pPr>
    </p:titleStyle>
    <p:body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openui5.hana.ondemand.com/#docs/guide/69d3cbd4150c4ffb884e788f7f60fd93.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openui5.hana.ondemand.com/#docs/guide/3459c372aaaa4c31ab87bb0e174adcc3.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openui5.hana.ondemand.com/#docs/api/symbols/sap.ui.core.util.MockServer.html"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ervices.odata.org/v2/Northwind/Northwind.svc/$metadata"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slideshare.net/cwhealy/javascript-for-abap-programmers-1-introdu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slideshare.net/cwhealy/javascript-for-abap-programmers-1-introduc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lideshare.net/cwhealy/javascript-for-abap-programmers-1-introduct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jquery.com/downloa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ools.hana.ondemand.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openui5.hana.ondemand.com/"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9919" y="2486025"/>
            <a:ext cx="9448800" cy="822439"/>
          </a:xfrm>
        </p:spPr>
        <p:txBody>
          <a:bodyPr>
            <a:normAutofit/>
          </a:bodyPr>
          <a:lstStyle/>
          <a:p>
            <a:r>
              <a:rPr lang="en-US" sz="3600" dirty="0" smtClean="0"/>
              <a:t>SAP Mobile Training</a:t>
            </a:r>
            <a:endParaRPr lang="en-US" sz="3600" dirty="0"/>
          </a:p>
        </p:txBody>
      </p:sp>
      <p:sp>
        <p:nvSpPr>
          <p:cNvPr id="3" name="Subtitle 2"/>
          <p:cNvSpPr>
            <a:spLocks noGrp="1"/>
          </p:cNvSpPr>
          <p:nvPr>
            <p:ph type="subTitle" idx="1"/>
          </p:nvPr>
        </p:nvSpPr>
        <p:spPr>
          <a:xfrm>
            <a:off x="619919" y="3400425"/>
            <a:ext cx="9448800" cy="762000"/>
          </a:xfrm>
        </p:spPr>
        <p:txBody>
          <a:bodyPr>
            <a:normAutofit/>
          </a:bodyPr>
          <a:lstStyle/>
          <a:p>
            <a:r>
              <a:rPr lang="en-US" sz="2400" dirty="0" smtClean="0"/>
              <a:t>SAP UI5 Introduction </a:t>
            </a:r>
            <a:endParaRPr lang="en-US" sz="2400" dirty="0"/>
          </a:p>
        </p:txBody>
      </p:sp>
      <p:sp>
        <p:nvSpPr>
          <p:cNvPr id="6" name="TextBox 5"/>
          <p:cNvSpPr txBox="1"/>
          <p:nvPr/>
        </p:nvSpPr>
        <p:spPr>
          <a:xfrm>
            <a:off x="604800" y="6750000"/>
            <a:ext cx="6324600" cy="338554"/>
          </a:xfrm>
          <a:prstGeom prst="rect">
            <a:avLst/>
          </a:prstGeom>
          <a:noFill/>
        </p:spPr>
        <p:txBody>
          <a:bodyPr wrap="square" rtlCol="0">
            <a:spAutoFit/>
          </a:bodyPr>
          <a:lstStyle/>
          <a:p>
            <a:pPr lvl="0"/>
            <a:r>
              <a:rPr lang="en-US" sz="800" dirty="0" smtClean="0">
                <a:solidFill>
                  <a:srgbClr val="616265"/>
                </a:solidFill>
                <a:latin typeface="Helvetica Neue" charset="0"/>
                <a:ea typeface="Times New Roman" charset="0"/>
              </a:rPr>
              <a:t> BPSE Consulting Pty Ltd</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ABN 39 123 457 769 53</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Walker Street, North Sydney NSW 2060</a:t>
            </a:r>
            <a:br>
              <a:rPr lang="en-US" sz="800" dirty="0" smtClean="0">
                <a:solidFill>
                  <a:srgbClr val="616265"/>
                </a:solidFill>
                <a:latin typeface="Helvetica Neue" charset="0"/>
                <a:ea typeface="Times New Roman" charset="0"/>
              </a:rPr>
            </a:br>
            <a:r>
              <a:rPr lang="en-US" sz="800" dirty="0" smtClean="0">
                <a:solidFill>
                  <a:srgbClr val="616265"/>
                </a:solidFill>
                <a:latin typeface="Helvetica Neue" charset="0"/>
                <a:ea typeface="Times New Roman" charset="0"/>
              </a:rPr>
              <a:t> Email: info@bpse.com.au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Office: +61 2 9045 0238 </a:t>
            </a:r>
            <a:r>
              <a:rPr lang="en-US" sz="800" dirty="0" smtClean="0">
                <a:solidFill>
                  <a:srgbClr val="FFFFFF"/>
                </a:solidFill>
                <a:latin typeface="Helvetica Neue" charset="0"/>
                <a:ea typeface="Times New Roman" charset="0"/>
              </a:rPr>
              <a:t> |  </a:t>
            </a:r>
            <a:r>
              <a:rPr lang="en-US" sz="800" dirty="0" smtClean="0">
                <a:solidFill>
                  <a:srgbClr val="616265"/>
                </a:solidFill>
                <a:latin typeface="Helvetica Neue" charset="0"/>
                <a:ea typeface="Times New Roman" charset="0"/>
              </a:rPr>
              <a:t>Email: info@bpse.com.au</a:t>
            </a:r>
            <a:r>
              <a:rPr lang="en-US" sz="800" dirty="0" smtClean="0">
                <a:solidFill>
                  <a:srgbClr val="FFFFFF"/>
                </a:solidFill>
                <a:latin typeface="Helvetica Neue" charset="0"/>
                <a:ea typeface="Times New Roman" charset="0"/>
              </a:rPr>
              <a:t>  |  </a:t>
            </a:r>
            <a:r>
              <a:rPr lang="en-US" sz="800" b="1" dirty="0" smtClean="0">
                <a:solidFill>
                  <a:srgbClr val="FFA200"/>
                </a:solidFill>
                <a:latin typeface="Helvetica Neue" charset="0"/>
                <a:ea typeface="Times New Roman" charset="0"/>
              </a:rPr>
              <a:t>www.bpse.com.au</a:t>
            </a:r>
            <a:endParaRPr lang="en-US" sz="800" dirty="0" smtClean="0">
              <a:solidFill>
                <a:srgbClr val="FFFFFF"/>
              </a:solidFill>
              <a:latin typeface="Helvetica Neue" charset="0"/>
              <a:ea typeface="Times New Roman" charset="0"/>
            </a:endParaRPr>
          </a:p>
          <a:p>
            <a:endParaRPr lang="en-US" sz="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smtClean="0"/>
              <a:t>HTML applications is  a web application that can easily run on any web browser.</a:t>
            </a:r>
          </a:p>
          <a:p>
            <a:r>
              <a:rPr lang="en-US" dirty="0" smtClean="0"/>
              <a:t>Why would we use HTML applications as an approach to mobile development?</a:t>
            </a:r>
          </a:p>
          <a:p>
            <a:pPr lvl="1"/>
            <a:r>
              <a:rPr lang="en-US" dirty="0" smtClean="0"/>
              <a:t>Takes advantage of web development resources.</a:t>
            </a:r>
          </a:p>
          <a:p>
            <a:pPr lvl="1"/>
            <a:r>
              <a:rPr lang="en-US" dirty="0" smtClean="0"/>
              <a:t>Takes advantage of industry-standard developments tools and tool chains.</a:t>
            </a:r>
          </a:p>
          <a:p>
            <a:pPr lvl="1"/>
            <a:r>
              <a:rPr lang="en-US" dirty="0" smtClean="0"/>
              <a:t>Allows easy cross platform build, support and deployment.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9</a:t>
            </a:fld>
            <a:endParaRPr lang="en-US"/>
          </a:p>
        </p:txBody>
      </p:sp>
    </p:spTree>
    <p:extLst>
      <p:ext uri="{BB962C8B-B14F-4D97-AF65-F5344CB8AC3E}">
        <p14:creationId xmlns:p14="http://schemas.microsoft.com/office/powerpoint/2010/main" val="2616188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a:t>In the API reference of </a:t>
            </a:r>
            <a:r>
              <a:rPr lang="en-US" dirty="0" err="1"/>
              <a:t>bindItems</a:t>
            </a:r>
            <a:r>
              <a:rPr lang="en-US" dirty="0"/>
              <a:t>, there are a property that can be set: filters. </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99</a:t>
            </a:fld>
            <a:endParaRPr lang="en-US"/>
          </a:p>
        </p:txBody>
      </p:sp>
      <p:pic>
        <p:nvPicPr>
          <p:cNvPr id="5" name="Picture 4"/>
          <p:cNvPicPr/>
          <p:nvPr/>
        </p:nvPicPr>
        <p:blipFill>
          <a:blip r:embed="rId2"/>
          <a:stretch>
            <a:fillRect/>
          </a:stretch>
        </p:blipFill>
        <p:spPr>
          <a:xfrm>
            <a:off x="1167855" y="1909217"/>
            <a:ext cx="6840760" cy="338437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854" y="5509617"/>
            <a:ext cx="512173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7586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The filter can be created using its API reference;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100</a:t>
            </a:fld>
            <a:endParaRPr lang="en-US"/>
          </a:p>
        </p:txBody>
      </p:sp>
      <p:pic>
        <p:nvPicPr>
          <p:cNvPr id="6" name="Picture 5"/>
          <p:cNvPicPr/>
          <p:nvPr/>
        </p:nvPicPr>
        <p:blipFill>
          <a:blip r:embed="rId2"/>
          <a:stretch>
            <a:fillRect/>
          </a:stretch>
        </p:blipFill>
        <p:spPr>
          <a:xfrm>
            <a:off x="1069917" y="1837209"/>
            <a:ext cx="5943600" cy="3245485"/>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202" y="5293593"/>
            <a:ext cx="324802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144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10: filters</a:t>
            </a:r>
            <a:endParaRPr lang="en-US" dirty="0"/>
          </a:p>
        </p:txBody>
      </p:sp>
      <p:sp>
        <p:nvSpPr>
          <p:cNvPr id="3" name="Content Placeholder 2"/>
          <p:cNvSpPr>
            <a:spLocks noGrp="1"/>
          </p:cNvSpPr>
          <p:nvPr>
            <p:ph idx="1"/>
          </p:nvPr>
        </p:nvSpPr>
        <p:spPr/>
        <p:txBody>
          <a:bodyPr/>
          <a:lstStyle/>
          <a:p>
            <a:r>
              <a:rPr lang="en-US" dirty="0" smtClean="0"/>
              <a:t>Currently the filter can not take a data bound object as a parameter, but the </a:t>
            </a:r>
            <a:r>
              <a:rPr lang="en-US" dirty="0" err="1" smtClean="0"/>
              <a:t>sap.m</a:t>
            </a:r>
            <a:r>
              <a:rPr lang="en-US" dirty="0" smtClean="0"/>
              <a:t> developing team are working on it so we are looking forward to using the filter with data bound parameters: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101</a:t>
            </a:fld>
            <a:endParaRPr lang="en-US"/>
          </a:p>
        </p:txBody>
      </p:sp>
      <p:sp>
        <p:nvSpPr>
          <p:cNvPr id="5" name="Rectangle 4"/>
          <p:cNvSpPr/>
          <p:nvPr/>
        </p:nvSpPr>
        <p:spPr>
          <a:xfrm>
            <a:off x="2671763" y="2927345"/>
            <a:ext cx="5343525" cy="1708160"/>
          </a:xfrm>
          <a:prstGeom prst="rect">
            <a:avLst/>
          </a:prstGeom>
        </p:spPr>
        <p:txBody>
          <a:bodyPr>
            <a:spAutoFit/>
          </a:bodyPr>
          <a:lstStyle/>
          <a:p>
            <a:r>
              <a:rPr lang="en-US" b="1" dirty="0" err="1"/>
              <a:t>var</a:t>
            </a:r>
            <a:r>
              <a:rPr lang="en-US" dirty="0"/>
              <a:t> </a:t>
            </a:r>
            <a:r>
              <a:rPr lang="en-US" dirty="0" err="1"/>
              <a:t>oFilters</a:t>
            </a:r>
            <a:r>
              <a:rPr lang="en-US" dirty="0"/>
              <a:t> = [</a:t>
            </a:r>
          </a:p>
          <a:p>
            <a:r>
              <a:rPr lang="en-US" dirty="0"/>
              <a:t>		 </a:t>
            </a:r>
            <a:r>
              <a:rPr lang="en-US" b="1" dirty="0"/>
              <a:t>new</a:t>
            </a:r>
            <a:r>
              <a:rPr lang="en-US" dirty="0"/>
              <a:t> </a:t>
            </a:r>
            <a:r>
              <a:rPr lang="en-US" dirty="0" err="1"/>
              <a:t>sap.ui.model.Filter</a:t>
            </a:r>
            <a:r>
              <a:rPr lang="en-US" dirty="0"/>
              <a:t>(</a:t>
            </a:r>
          </a:p>
          <a:p>
            <a:r>
              <a:rPr lang="en-US" dirty="0"/>
              <a:t>			 "</a:t>
            </a:r>
            <a:r>
              <a:rPr lang="en-US" dirty="0" err="1"/>
              <a:t>CategoryID</a:t>
            </a:r>
            <a:r>
              <a:rPr lang="en-US" dirty="0"/>
              <a:t>", "EQ", </a:t>
            </a:r>
            <a:r>
              <a:rPr lang="en-US" dirty="0" smtClean="0"/>
              <a:t>“{selected&gt;</a:t>
            </a:r>
            <a:r>
              <a:rPr lang="en-US" dirty="0" err="1" smtClean="0"/>
              <a:t>CategoryID</a:t>
            </a:r>
            <a:r>
              <a:rPr lang="en-US" dirty="0" smtClean="0"/>
              <a:t>}"</a:t>
            </a:r>
            <a:r>
              <a:rPr lang="en-US" dirty="0"/>
              <a:t>				      </a:t>
            </a:r>
          </a:p>
          <a:p>
            <a:r>
              <a:rPr lang="en-US" dirty="0"/>
              <a:t>  )];</a:t>
            </a:r>
          </a:p>
        </p:txBody>
      </p:sp>
    </p:spTree>
    <p:extLst>
      <p:ext uri="{BB962C8B-B14F-4D97-AF65-F5344CB8AC3E}">
        <p14:creationId xmlns:p14="http://schemas.microsoft.com/office/powerpoint/2010/main" val="4214951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r>
              <a:rPr lang="en-US" dirty="0" smtClean="0"/>
              <a:t>By now you should be quite familiar with the use of the API </a:t>
            </a:r>
            <a:r>
              <a:rPr lang="en-US" dirty="0" err="1" smtClean="0"/>
              <a:t>refernces</a:t>
            </a:r>
            <a:r>
              <a:rPr lang="en-US" dirty="0" smtClean="0"/>
              <a:t> in the Developer toolkit, you do not have to learn every API, but you should know how to use it, here is a quick summary: </a:t>
            </a:r>
          </a:p>
          <a:p>
            <a:pPr lvl="1"/>
            <a:r>
              <a:rPr lang="en-US" dirty="0" smtClean="0"/>
              <a:t>Use the constructor to create a new element.</a:t>
            </a:r>
          </a:p>
          <a:p>
            <a:pPr lvl="1"/>
            <a:r>
              <a:rPr lang="en-US" dirty="0" smtClean="0"/>
              <a:t>The listed properties, events and aggregations can be set within the constructor.</a:t>
            </a:r>
          </a:p>
          <a:p>
            <a:pPr lvl="1"/>
            <a:r>
              <a:rPr lang="en-US" dirty="0" smtClean="0"/>
              <a:t>Is another list of properties are indicated, </a:t>
            </a:r>
            <a:r>
              <a:rPr lang="en-US" dirty="0" err="1" smtClean="0"/>
              <a:t>eg</a:t>
            </a:r>
            <a:r>
              <a:rPr lang="en-US" dirty="0" smtClean="0"/>
              <a:t> </a:t>
            </a:r>
            <a:r>
              <a:rPr lang="en-US" dirty="0" err="1" smtClean="0"/>
              <a:t>listbase</a:t>
            </a:r>
            <a:r>
              <a:rPr lang="en-US" dirty="0" smtClean="0"/>
              <a:t>, there will be a link under the constructor reference.</a:t>
            </a:r>
          </a:p>
          <a:p>
            <a:pPr lvl="1"/>
            <a:r>
              <a:rPr lang="en-US" dirty="0" smtClean="0"/>
              <a:t>If for example you want to set the event ‘select’ click on that event to see what parameters is passed with the event.</a:t>
            </a:r>
          </a:p>
          <a:p>
            <a:pPr lvl="1"/>
            <a:r>
              <a:rPr lang="en-US" dirty="0" smtClean="0"/>
              <a:t>There are a list of methods to be used with each element</a:t>
            </a:r>
          </a:p>
          <a:p>
            <a:pPr lvl="2"/>
            <a:r>
              <a:rPr lang="en-US" dirty="0" smtClean="0"/>
              <a:t>Click on the method you want to use to get details on this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102</a:t>
            </a:fld>
            <a:endParaRPr lang="en-US"/>
          </a:p>
        </p:txBody>
      </p:sp>
    </p:spTree>
    <p:extLst>
      <p:ext uri="{BB962C8B-B14F-4D97-AF65-F5344CB8AC3E}">
        <p14:creationId xmlns:p14="http://schemas.microsoft.com/office/powerpoint/2010/main" val="1894333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103</a:t>
            </a:fld>
            <a:endParaRPr lang="en-US"/>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59" y="1104900"/>
            <a:ext cx="9867900"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03759" y="995250"/>
            <a:ext cx="241086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List of elements</a:t>
            </a:r>
            <a:endParaRPr lang="en-US" dirty="0"/>
          </a:p>
        </p:txBody>
      </p:sp>
      <p:cxnSp>
        <p:nvCxnSpPr>
          <p:cNvPr id="10" name="Straight Arrow Connector 9"/>
          <p:cNvCxnSpPr/>
          <p:nvPr/>
        </p:nvCxnSpPr>
        <p:spPr>
          <a:xfrm flipH="1">
            <a:off x="1167855" y="1715330"/>
            <a:ext cx="341337" cy="7699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064399" y="2485281"/>
            <a:ext cx="2952328"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Constructor</a:t>
            </a:r>
          </a:p>
        </p:txBody>
      </p:sp>
      <p:cxnSp>
        <p:nvCxnSpPr>
          <p:cNvPr id="13" name="Straight Arrow Connector 12"/>
          <p:cNvCxnSpPr/>
          <p:nvPr/>
        </p:nvCxnSpPr>
        <p:spPr>
          <a:xfrm flipH="1">
            <a:off x="4480223" y="2881325"/>
            <a:ext cx="1584176" cy="9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03759" y="4501505"/>
            <a:ext cx="2016224" cy="100811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Methods to be used</a:t>
            </a:r>
            <a:endParaRPr lang="en-US" dirty="0"/>
          </a:p>
        </p:txBody>
      </p:sp>
      <p:cxnSp>
        <p:nvCxnSpPr>
          <p:cNvPr id="17" name="Straight Arrow Connector 16"/>
          <p:cNvCxnSpPr>
            <a:stCxn id="15" idx="3"/>
          </p:cNvCxnSpPr>
          <p:nvPr/>
        </p:nvCxnSpPr>
        <p:spPr>
          <a:xfrm flipV="1">
            <a:off x="2319983" y="4645521"/>
            <a:ext cx="394642"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319983" y="5005561"/>
            <a:ext cx="394642"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3"/>
          </p:cNvCxnSpPr>
          <p:nvPr/>
        </p:nvCxnSpPr>
        <p:spPr>
          <a:xfrm>
            <a:off x="2319983" y="5005561"/>
            <a:ext cx="576064"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17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Methods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104</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118" y="1189137"/>
            <a:ext cx="659130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92591" y="1765201"/>
            <a:ext cx="2199928"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More methods that can be used.</a:t>
            </a:r>
            <a:endParaRPr lang="en-US" dirty="0"/>
          </a:p>
        </p:txBody>
      </p:sp>
      <p:cxnSp>
        <p:nvCxnSpPr>
          <p:cNvPr id="7" name="Straight Arrow Connector 6"/>
          <p:cNvCxnSpPr>
            <a:stCxn id="5" idx="1"/>
          </p:cNvCxnSpPr>
          <p:nvPr/>
        </p:nvCxnSpPr>
        <p:spPr>
          <a:xfrm flipH="1" flipV="1">
            <a:off x="6928495" y="2125241"/>
            <a:ext cx="864096"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1"/>
          </p:cNvCxnSpPr>
          <p:nvPr/>
        </p:nvCxnSpPr>
        <p:spPr>
          <a:xfrm flipH="1">
            <a:off x="6424439" y="2233253"/>
            <a:ext cx="1368152" cy="2844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402796" y="3490653"/>
            <a:ext cx="7272808" cy="23069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Lets use method . </a:t>
            </a:r>
            <a:r>
              <a:rPr lang="en-US" dirty="0" err="1" smtClean="0"/>
              <a:t>attachItemPress</a:t>
            </a:r>
            <a:r>
              <a:rPr lang="en-US" dirty="0" smtClean="0"/>
              <a:t>, </a:t>
            </a:r>
          </a:p>
          <a:p>
            <a:pPr algn="ctr"/>
            <a:r>
              <a:rPr lang="en-US" dirty="0" err="1" smtClean="0"/>
              <a:t>eg</a:t>
            </a:r>
            <a:endParaRPr lang="en-US" dirty="0" smtClean="0"/>
          </a:p>
          <a:p>
            <a:pPr algn="ctr"/>
            <a:r>
              <a:rPr lang="en-US" dirty="0" smtClean="0"/>
              <a:t> </a:t>
            </a:r>
            <a:r>
              <a:rPr lang="en-US" dirty="0" err="1" smtClean="0"/>
              <a:t>var</a:t>
            </a:r>
            <a:r>
              <a:rPr lang="en-US" dirty="0" smtClean="0"/>
              <a:t> tab = new </a:t>
            </a:r>
            <a:r>
              <a:rPr lang="en-US" dirty="0" err="1" smtClean="0"/>
              <a:t>sap.m.table</a:t>
            </a:r>
            <a:r>
              <a:rPr lang="en-US" dirty="0" smtClean="0"/>
              <a:t>();</a:t>
            </a:r>
          </a:p>
          <a:p>
            <a:pPr algn="ctr"/>
            <a:r>
              <a:rPr lang="en-US" dirty="0" err="1" smtClean="0"/>
              <a:t>tab.attachItempress</a:t>
            </a:r>
            <a:r>
              <a:rPr lang="en-US" dirty="0" smtClean="0"/>
              <a:t>();</a:t>
            </a:r>
          </a:p>
          <a:p>
            <a:pPr algn="ctr"/>
            <a:endParaRPr lang="en-US" dirty="0"/>
          </a:p>
        </p:txBody>
      </p:sp>
    </p:spTree>
    <p:extLst>
      <p:ext uri="{BB962C8B-B14F-4D97-AF65-F5344CB8AC3E}">
        <p14:creationId xmlns:p14="http://schemas.microsoft.com/office/powerpoint/2010/main" val="115468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Methods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105</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18" y="1419225"/>
            <a:ext cx="7219950" cy="3874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24439" y="1261145"/>
            <a:ext cx="3240360"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Parameters that the method can take</a:t>
            </a:r>
            <a:endParaRPr lang="en-US" dirty="0"/>
          </a:p>
        </p:txBody>
      </p:sp>
      <p:cxnSp>
        <p:nvCxnSpPr>
          <p:cNvPr id="7" name="Straight Arrow Connector 6"/>
          <p:cNvCxnSpPr>
            <a:stCxn id="5" idx="1"/>
          </p:cNvCxnSpPr>
          <p:nvPr/>
        </p:nvCxnSpPr>
        <p:spPr>
          <a:xfrm flipH="1">
            <a:off x="4912271" y="1657189"/>
            <a:ext cx="1512168" cy="15481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720583" y="2053233"/>
            <a:ext cx="2271936" cy="72008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Description</a:t>
            </a:r>
            <a:endParaRPr lang="en-US" dirty="0"/>
          </a:p>
        </p:txBody>
      </p:sp>
      <p:cxnSp>
        <p:nvCxnSpPr>
          <p:cNvPr id="10" name="Straight Arrow Connector 9"/>
          <p:cNvCxnSpPr/>
          <p:nvPr/>
        </p:nvCxnSpPr>
        <p:spPr>
          <a:xfrm flipH="1" flipV="1">
            <a:off x="4768255" y="2269257"/>
            <a:ext cx="2952328"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1"/>
          </p:cNvCxnSpPr>
          <p:nvPr/>
        </p:nvCxnSpPr>
        <p:spPr>
          <a:xfrm flipH="1" flipV="1">
            <a:off x="4912271" y="1419226"/>
            <a:ext cx="1512168" cy="2379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624239" y="5077569"/>
            <a:ext cx="3816424" cy="9361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value to be returned by the method</a:t>
            </a:r>
            <a:endParaRPr lang="en-US" dirty="0"/>
          </a:p>
        </p:txBody>
      </p:sp>
      <p:cxnSp>
        <p:nvCxnSpPr>
          <p:cNvPr id="16" name="Straight Arrow Connector 15"/>
          <p:cNvCxnSpPr>
            <a:stCxn id="14" idx="1"/>
          </p:cNvCxnSpPr>
          <p:nvPr/>
        </p:nvCxnSpPr>
        <p:spPr>
          <a:xfrm flipH="1" flipV="1">
            <a:off x="3688135" y="5077569"/>
            <a:ext cx="936104" cy="4680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30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a:t>
            </a:r>
            <a:r>
              <a:rPr lang="en-US" dirty="0"/>
              <a:t>C</a:t>
            </a:r>
            <a:r>
              <a:rPr lang="en-US" dirty="0" smtClean="0"/>
              <a:t>onstructor Detail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106</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823" y="1422061"/>
            <a:ext cx="7210425" cy="408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24991" y="5365601"/>
            <a:ext cx="4608512" cy="14401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Parameters that can be set. </a:t>
            </a:r>
          </a:p>
          <a:p>
            <a:pPr algn="ctr"/>
            <a:r>
              <a:rPr lang="en-US" dirty="0" smtClean="0"/>
              <a:t>The Constructor syntax will look like this:</a:t>
            </a:r>
          </a:p>
          <a:p>
            <a:pPr algn="ctr"/>
            <a:r>
              <a:rPr lang="en-US" dirty="0"/>
              <a:t>n</a:t>
            </a:r>
            <a:r>
              <a:rPr lang="en-US" dirty="0" smtClean="0"/>
              <a:t>ew </a:t>
            </a:r>
            <a:r>
              <a:rPr lang="en-US" dirty="0" err="1" smtClean="0"/>
              <a:t>sap.m.Table</a:t>
            </a:r>
            <a:r>
              <a:rPr lang="en-US" dirty="0" smtClean="0"/>
              <a:t>(“id”,{settings});</a:t>
            </a:r>
            <a:endParaRPr lang="en-US" dirty="0"/>
          </a:p>
        </p:txBody>
      </p:sp>
      <p:cxnSp>
        <p:nvCxnSpPr>
          <p:cNvPr id="7" name="Straight Arrow Connector 6"/>
          <p:cNvCxnSpPr/>
          <p:nvPr/>
        </p:nvCxnSpPr>
        <p:spPr>
          <a:xfrm flipH="1" flipV="1">
            <a:off x="3976167" y="5365601"/>
            <a:ext cx="1728192" cy="700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560343" y="2269257"/>
            <a:ext cx="4432176" cy="266429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The settings that can be set within the setting parameter: </a:t>
            </a:r>
            <a:r>
              <a:rPr lang="en-US" dirty="0" err="1" smtClean="0"/>
              <a:t>eg</a:t>
            </a:r>
            <a:endParaRPr lang="en-US" dirty="0" smtClean="0"/>
          </a:p>
          <a:p>
            <a:r>
              <a:rPr lang="en-US" dirty="0" smtClean="0"/>
              <a:t>new </a:t>
            </a:r>
            <a:r>
              <a:rPr lang="en-US" dirty="0" err="1"/>
              <a:t>sap.m.Table</a:t>
            </a:r>
            <a:r>
              <a:rPr lang="en-US" dirty="0"/>
              <a:t>(“id</a:t>
            </a:r>
            <a:r>
              <a:rPr lang="en-US" dirty="0" smtClean="0"/>
              <a:t>”,{</a:t>
            </a:r>
          </a:p>
          <a:p>
            <a:r>
              <a:rPr lang="en-US" dirty="0"/>
              <a:t>	</a:t>
            </a:r>
            <a:r>
              <a:rPr lang="en-US" dirty="0" smtClean="0"/>
              <a:t>	</a:t>
            </a:r>
            <a:r>
              <a:rPr lang="en-US" dirty="0" err="1" smtClean="0"/>
              <a:t>showOverlay</a:t>
            </a:r>
            <a:r>
              <a:rPr lang="en-US" dirty="0" smtClean="0"/>
              <a:t>: true,</a:t>
            </a:r>
          </a:p>
          <a:p>
            <a:r>
              <a:rPr lang="en-US" dirty="0"/>
              <a:t>	</a:t>
            </a:r>
            <a:r>
              <a:rPr lang="en-US" dirty="0" smtClean="0"/>
              <a:t>	columns: [….]</a:t>
            </a:r>
          </a:p>
          <a:p>
            <a:r>
              <a:rPr lang="en-US" dirty="0" smtClean="0"/>
              <a:t>});</a:t>
            </a:r>
            <a:endParaRPr lang="en-US" dirty="0"/>
          </a:p>
        </p:txBody>
      </p:sp>
      <p:cxnSp>
        <p:nvCxnSpPr>
          <p:cNvPr id="17" name="Straight Arrow Connector 16"/>
          <p:cNvCxnSpPr>
            <a:stCxn id="15" idx="1"/>
          </p:cNvCxnSpPr>
          <p:nvPr/>
        </p:nvCxnSpPr>
        <p:spPr>
          <a:xfrm flipH="1">
            <a:off x="4120183" y="3601405"/>
            <a:ext cx="1440160" cy="1080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64696" y="4645521"/>
            <a:ext cx="2823839" cy="914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Note the setting are in JSON format</a:t>
            </a:r>
            <a:endParaRPr lang="en-US" dirty="0"/>
          </a:p>
        </p:txBody>
      </p:sp>
      <p:sp>
        <p:nvSpPr>
          <p:cNvPr id="21" name="Rectangle 20"/>
          <p:cNvSpPr/>
          <p:nvPr/>
        </p:nvSpPr>
        <p:spPr>
          <a:xfrm>
            <a:off x="696118" y="5365601"/>
            <a:ext cx="3856113"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When clicking on the additional base type, there are more settings and methods that can be used by the Table</a:t>
            </a:r>
            <a:endParaRPr lang="en-US" dirty="0"/>
          </a:p>
        </p:txBody>
      </p:sp>
      <p:cxnSp>
        <p:nvCxnSpPr>
          <p:cNvPr id="23" name="Straight Arrow Connector 22"/>
          <p:cNvCxnSpPr>
            <a:stCxn id="21" idx="0"/>
          </p:cNvCxnSpPr>
          <p:nvPr/>
        </p:nvCxnSpPr>
        <p:spPr>
          <a:xfrm flipV="1">
            <a:off x="2624175" y="4429497"/>
            <a:ext cx="1351992" cy="936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5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 Properties</a:t>
            </a:r>
            <a:endParaRPr lang="en-US" dirty="0"/>
          </a:p>
        </p:txBody>
      </p:sp>
      <p:sp>
        <p:nvSpPr>
          <p:cNvPr id="3" name="Content Placeholder 2"/>
          <p:cNvSpPr>
            <a:spLocks noGrp="1"/>
          </p:cNvSpPr>
          <p:nvPr>
            <p:ph idx="1"/>
          </p:nvPr>
        </p:nvSpPr>
        <p:spPr/>
        <p:txBody>
          <a:bodyPr/>
          <a:lstStyle/>
          <a:p>
            <a:r>
              <a:rPr lang="en-US" dirty="0" smtClean="0"/>
              <a:t>When clicked on a property, the method and details that can be used for this property is shown:</a:t>
            </a:r>
          </a:p>
          <a:p>
            <a:r>
              <a:rPr lang="en-US" dirty="0" smtClean="0"/>
              <a:t>In this case you can either just set the Overlay to true or false, or use the method given by clicking on the link:</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107</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66" y="2845321"/>
            <a:ext cx="71247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350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References: Aggregations</a:t>
            </a:r>
            <a:endParaRPr lang="en-US" dirty="0"/>
          </a:p>
        </p:txBody>
      </p:sp>
      <p:sp>
        <p:nvSpPr>
          <p:cNvPr id="3" name="Content Placeholder 2"/>
          <p:cNvSpPr>
            <a:spLocks noGrp="1"/>
          </p:cNvSpPr>
          <p:nvPr>
            <p:ph idx="1"/>
          </p:nvPr>
        </p:nvSpPr>
        <p:spPr/>
        <p:txBody>
          <a:bodyPr/>
          <a:lstStyle/>
          <a:p>
            <a:r>
              <a:rPr lang="en-US" dirty="0" smtClean="0"/>
              <a:t>You can either create a column using the </a:t>
            </a:r>
            <a:r>
              <a:rPr lang="en-US" dirty="0" err="1" smtClean="0"/>
              <a:t>sap.m.Column</a:t>
            </a:r>
            <a:r>
              <a:rPr lang="en-US" dirty="0" smtClean="0"/>
              <a:t>[] constructor, see details when clicking on the grey link, or get columns by clicking on the blue columns link which </a:t>
            </a:r>
            <a:r>
              <a:rPr lang="en-US" dirty="0" err="1" smtClean="0"/>
              <a:t>gie</a:t>
            </a:r>
            <a:r>
              <a:rPr lang="en-US" dirty="0" smtClean="0"/>
              <a:t> us the following method that can be used:</a:t>
            </a:r>
          </a:p>
          <a:p>
            <a:endParaRPr lang="en-US" dirty="0"/>
          </a:p>
          <a:p>
            <a:endParaRPr lang="en-US" dirty="0" smtClean="0"/>
          </a:p>
          <a:p>
            <a:endParaRPr lang="en-US" dirty="0"/>
          </a:p>
          <a:p>
            <a:endParaRPr lang="en-US" dirty="0" smtClean="0"/>
          </a:p>
          <a:p>
            <a:endParaRPr lang="en-US" dirty="0"/>
          </a:p>
          <a:p>
            <a:r>
              <a:rPr lang="en-US" dirty="0" smtClean="0"/>
              <a:t>There are other options for editing the columns also listed, like the .</a:t>
            </a:r>
            <a:r>
              <a:rPr lang="en-US" dirty="0" err="1" smtClean="0"/>
              <a:t>addColumn</a:t>
            </a:r>
            <a:r>
              <a:rPr lang="en-US" dirty="0" smtClean="0"/>
              <a:t> or .</a:t>
            </a:r>
            <a:r>
              <a:rPr lang="en-US" dirty="0" err="1" smtClean="0"/>
              <a:t>destroyColumns</a:t>
            </a:r>
            <a:r>
              <a:rPr lang="en-US" dirty="0" smtClean="0"/>
              <a:t> methods, these are all listed under the methods.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108</a:t>
            </a:fld>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31" y="2451209"/>
            <a:ext cx="56578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51831" y="4645521"/>
            <a:ext cx="8640960" cy="1656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The trick to it all is to read the descriptions and following the links given, the API Reference documentation is very informative.</a:t>
            </a:r>
          </a:p>
          <a:p>
            <a:pPr algn="ctr"/>
            <a:r>
              <a:rPr lang="en-US" dirty="0" smtClean="0"/>
              <a:t>Remember to go back and make sure of the library you are using and new updates, we want to use the </a:t>
            </a:r>
            <a:r>
              <a:rPr lang="en-US" dirty="0" err="1" smtClean="0"/>
              <a:t>sap.m</a:t>
            </a:r>
            <a:r>
              <a:rPr lang="en-US" dirty="0" smtClean="0"/>
              <a:t> library and not the </a:t>
            </a:r>
            <a:r>
              <a:rPr lang="en-US" dirty="0" err="1" smtClean="0"/>
              <a:t>sap.commons</a:t>
            </a:r>
            <a:r>
              <a:rPr lang="en-US" dirty="0" smtClean="0"/>
              <a:t> library.</a:t>
            </a:r>
            <a:endParaRPr lang="en-US" dirty="0"/>
          </a:p>
        </p:txBody>
      </p:sp>
    </p:spTree>
    <p:extLst>
      <p:ext uri="{BB962C8B-B14F-4D97-AF65-F5344CB8AC3E}">
        <p14:creationId xmlns:p14="http://schemas.microsoft.com/office/powerpoint/2010/main" val="20263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smtClean="0"/>
              <a:t>HTML Overview</a:t>
            </a:r>
            <a:endParaRPr lang="en-ZA" dirty="0"/>
          </a:p>
        </p:txBody>
      </p:sp>
      <p:sp>
        <p:nvSpPr>
          <p:cNvPr id="5" name="Content Placeholder 4"/>
          <p:cNvSpPr>
            <a:spLocks noGrp="1"/>
          </p:cNvSpPr>
          <p:nvPr>
            <p:ph idx="1"/>
          </p:nvPr>
        </p:nvSpPr>
        <p:spPr/>
        <p:txBody>
          <a:bodyPr>
            <a:normAutofit/>
          </a:bodyPr>
          <a:lstStyle/>
          <a:p>
            <a:r>
              <a:rPr lang="en-US" sz="2400" dirty="0"/>
              <a:t>HTML is a definition language used for the structuring and schematic markup of content such as text, images, hyperlinks and documents</a:t>
            </a:r>
            <a:r>
              <a:rPr lang="en-US" sz="2800" dirty="0"/>
              <a:t>.</a:t>
            </a:r>
            <a:endParaRPr lang="en-ZA" sz="2400" dirty="0"/>
          </a:p>
          <a:p>
            <a:r>
              <a:rPr lang="en-ZA" sz="2206" dirty="0"/>
              <a:t>The content of an HTML document consists of </a:t>
            </a:r>
            <a:r>
              <a:rPr lang="en-ZA" sz="2206" dirty="0" smtClean="0"/>
              <a:t>HTML elements.</a:t>
            </a:r>
          </a:p>
          <a:p>
            <a:r>
              <a:rPr lang="en-ZA" sz="2206" dirty="0" smtClean="0"/>
              <a:t>HTML elements are marked by tags.</a:t>
            </a:r>
          </a:p>
          <a:p>
            <a:pPr lvl="1"/>
            <a:r>
              <a:rPr lang="en-ZA" sz="2000" dirty="0" smtClean="0"/>
              <a:t>Start tag: </a:t>
            </a:r>
            <a:r>
              <a:rPr lang="en-ZA" sz="2000" dirty="0" smtClean="0">
                <a:solidFill>
                  <a:schemeClr val="tx1">
                    <a:lumMod val="75000"/>
                  </a:schemeClr>
                </a:solidFill>
              </a:rPr>
              <a:t>&lt;__&gt;</a:t>
            </a:r>
            <a:r>
              <a:rPr lang="en-ZA" sz="2000" dirty="0" smtClean="0"/>
              <a:t>  signals the browser of a section to follow.</a:t>
            </a:r>
          </a:p>
          <a:p>
            <a:pPr lvl="1"/>
            <a:r>
              <a:rPr lang="en-ZA" sz="2000" dirty="0" smtClean="0"/>
              <a:t>End tag: </a:t>
            </a:r>
            <a:r>
              <a:rPr lang="en-ZA" sz="2000" dirty="0" smtClean="0">
                <a:solidFill>
                  <a:schemeClr val="tx1">
                    <a:lumMod val="75000"/>
                  </a:schemeClr>
                </a:solidFill>
              </a:rPr>
              <a:t>&lt;/__&gt;</a:t>
            </a:r>
            <a:r>
              <a:rPr lang="en-ZA" sz="2000" dirty="0" smtClean="0"/>
              <a:t>  signals the browser a section has ended.</a:t>
            </a:r>
          </a:p>
          <a:p>
            <a:pPr lvl="1"/>
            <a:r>
              <a:rPr lang="en-ZA" sz="2000" dirty="0" smtClean="0"/>
              <a:t>The area between these two tags are for the actual content of the HTML element.</a:t>
            </a:r>
          </a:p>
          <a:p>
            <a:pPr lvl="2"/>
            <a:r>
              <a:rPr lang="en-ZA" sz="1764" dirty="0" smtClean="0"/>
              <a:t>Ex: </a:t>
            </a:r>
            <a:r>
              <a:rPr lang="en-ZA" sz="1764" dirty="0" smtClean="0">
                <a:solidFill>
                  <a:schemeClr val="tx1">
                    <a:lumMod val="75000"/>
                  </a:schemeClr>
                </a:solidFill>
              </a:rPr>
              <a:t>&lt;p&gt; Text in a paragraph section&lt;/p&gt;</a:t>
            </a:r>
          </a:p>
          <a:p>
            <a:pPr lvl="3"/>
            <a:r>
              <a:rPr lang="en-ZA" sz="1764" dirty="0" smtClean="0">
                <a:solidFill>
                  <a:schemeClr val="tx1">
                    <a:lumMod val="75000"/>
                  </a:schemeClr>
                </a:solidFill>
              </a:rPr>
              <a:t>&lt;p&gt; signals browser that a section</a:t>
            </a:r>
            <a:r>
              <a:rPr lang="en-ZA" sz="1764" i="1" dirty="0" smtClean="0">
                <a:solidFill>
                  <a:schemeClr val="tx1">
                    <a:lumMod val="75000"/>
                  </a:schemeClr>
                </a:solidFill>
              </a:rPr>
              <a:t> paragraph</a:t>
            </a:r>
            <a:r>
              <a:rPr lang="en-ZA" sz="1764" dirty="0" smtClean="0">
                <a:solidFill>
                  <a:schemeClr val="tx1">
                    <a:lumMod val="75000"/>
                  </a:schemeClr>
                </a:solidFill>
              </a:rPr>
              <a:t> will follow.</a:t>
            </a:r>
          </a:p>
          <a:p>
            <a:pPr lvl="3"/>
            <a:r>
              <a:rPr lang="en-ZA" sz="1764" dirty="0" smtClean="0">
                <a:solidFill>
                  <a:schemeClr val="tx1">
                    <a:lumMod val="75000"/>
                  </a:schemeClr>
                </a:solidFill>
              </a:rPr>
              <a:t>&lt;/p&gt; the </a:t>
            </a:r>
            <a:r>
              <a:rPr lang="en-ZA" sz="1764" i="1" dirty="0" smtClean="0">
                <a:solidFill>
                  <a:schemeClr val="tx1">
                    <a:lumMod val="75000"/>
                  </a:schemeClr>
                </a:solidFill>
              </a:rPr>
              <a:t>paragraph </a:t>
            </a:r>
            <a:r>
              <a:rPr lang="en-ZA" sz="1764" dirty="0" smtClean="0">
                <a:solidFill>
                  <a:schemeClr val="tx1">
                    <a:lumMod val="75000"/>
                  </a:schemeClr>
                </a:solidFill>
              </a:rPr>
              <a:t> section has ended</a:t>
            </a:r>
            <a:endParaRPr lang="en-ZA" sz="1764" dirty="0">
              <a:solidFill>
                <a:schemeClr val="tx1">
                  <a:lumMod val="75000"/>
                </a:schemeClr>
              </a:solidFill>
            </a:endParaRPr>
          </a:p>
        </p:txBody>
      </p:sp>
    </p:spTree>
    <p:extLst>
      <p:ext uri="{BB962C8B-B14F-4D97-AF65-F5344CB8AC3E}">
        <p14:creationId xmlns:p14="http://schemas.microsoft.com/office/powerpoint/2010/main" val="42651984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a:t>
            </a:r>
            <a:r>
              <a:rPr lang="en-US" dirty="0" err="1" smtClean="0"/>
              <a:t>SplitView</a:t>
            </a:r>
            <a:endParaRPr lang="en-US" dirty="0"/>
          </a:p>
        </p:txBody>
      </p:sp>
      <p:sp>
        <p:nvSpPr>
          <p:cNvPr id="3" name="Content Placeholder 2"/>
          <p:cNvSpPr>
            <a:spLocks noGrp="1"/>
          </p:cNvSpPr>
          <p:nvPr>
            <p:ph idx="1"/>
          </p:nvPr>
        </p:nvSpPr>
        <p:spPr/>
        <p:txBody>
          <a:bodyPr/>
          <a:lstStyle/>
          <a:p>
            <a:r>
              <a:rPr lang="en-US" dirty="0" smtClean="0"/>
              <a:t>Using the API references, create a Split view app.</a:t>
            </a:r>
          </a:p>
          <a:p>
            <a:pPr lvl="1"/>
            <a:r>
              <a:rPr lang="en-US" dirty="0" smtClean="0"/>
              <a:t>The following APIs will be explored: list, App.</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109</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14" y="3205361"/>
            <a:ext cx="8235441"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4135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11: Task 7: Creating a data model.</a:t>
            </a:r>
            <a:endParaRPr lang="en-US" dirty="0"/>
          </a:p>
        </p:txBody>
      </p:sp>
      <p:sp>
        <p:nvSpPr>
          <p:cNvPr id="3" name="Content Placeholder 2"/>
          <p:cNvSpPr>
            <a:spLocks noGrp="1"/>
          </p:cNvSpPr>
          <p:nvPr>
            <p:ph idx="1"/>
          </p:nvPr>
        </p:nvSpPr>
        <p:spPr/>
        <p:txBody>
          <a:bodyPr/>
          <a:lstStyle/>
          <a:p>
            <a:r>
              <a:rPr lang="en-US" dirty="0" smtClean="0"/>
              <a:t>If you want to preserve a certain object for later use in another view or controller, the object can be preserved in a model. In this tutorial the object to be saved is in JSON format thus create a JSON model with an id that you can use to reference later:</a:t>
            </a:r>
          </a:p>
          <a:p>
            <a:endParaRPr lang="en-US" dirty="0"/>
          </a:p>
          <a:p>
            <a:endParaRPr lang="en-US" dirty="0" smtClean="0"/>
          </a:p>
          <a:p>
            <a:r>
              <a:rPr lang="en-US" dirty="0" smtClean="0"/>
              <a:t>If you want to use the object at a later stage, you can use the model’s id and just point to the property you are using: </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110</a:t>
            </a:fld>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46" y="2413273"/>
            <a:ext cx="695363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69" y="3681413"/>
            <a:ext cx="9222947" cy="46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8574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Data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The information on a Mock Server can </a:t>
            </a:r>
            <a:r>
              <a:rPr lang="en-US" dirty="0"/>
              <a:t>be found at</a:t>
            </a:r>
            <a:r>
              <a:rPr lang="en-US" dirty="0" smtClean="0"/>
              <a:t>: </a:t>
            </a:r>
            <a:r>
              <a:rPr lang="en-US" dirty="0" smtClean="0">
                <a:hlinkClick r:id="rId3"/>
              </a:rPr>
              <a:t>https</a:t>
            </a:r>
            <a:r>
              <a:rPr lang="en-US" dirty="0">
                <a:hlinkClick r:id="rId3"/>
              </a:rPr>
              <a:t>://openui5.hana.ondemand.com/#</a:t>
            </a:r>
            <a:r>
              <a:rPr lang="en-US" dirty="0" smtClean="0">
                <a:hlinkClick r:id="rId3"/>
              </a:rPr>
              <a:t>docs/guide/69d3cbd4150c4ffb884e788f7f60fd93.html</a:t>
            </a:r>
            <a:endParaRPr lang="en-US" dirty="0" smtClean="0"/>
          </a:p>
          <a:p>
            <a:r>
              <a:rPr lang="en-US" dirty="0" smtClean="0"/>
              <a:t>The Mock Server is used to simulate </a:t>
            </a:r>
            <a:r>
              <a:rPr lang="en-US" dirty="0" err="1" smtClean="0"/>
              <a:t>Odata</a:t>
            </a:r>
            <a:r>
              <a:rPr lang="en-US" dirty="0" smtClean="0"/>
              <a:t> backend calls.</a:t>
            </a:r>
          </a:p>
          <a:p>
            <a:r>
              <a:rPr lang="en-US" dirty="0" smtClean="0"/>
              <a:t>The Mock Server will mock the framework for HTTP and HTTPS, this is used to simplify integration testing and decoupling development teams by allowing development against a service that is not complete or unstable.</a:t>
            </a:r>
          </a:p>
          <a:p>
            <a:r>
              <a:rPr lang="en-US" dirty="0" smtClean="0"/>
              <a:t>In openUI5:</a:t>
            </a:r>
          </a:p>
          <a:p>
            <a:pPr lvl="1"/>
            <a:r>
              <a:rPr lang="en-US" dirty="0" err="1" smtClean="0"/>
              <a:t>Odata</a:t>
            </a:r>
            <a:r>
              <a:rPr lang="en-US" dirty="0" smtClean="0"/>
              <a:t> backend calls will be </a:t>
            </a:r>
            <a:r>
              <a:rPr lang="en-US" dirty="0" err="1" smtClean="0"/>
              <a:t>mimiced</a:t>
            </a:r>
            <a:r>
              <a:rPr lang="en-US" dirty="0" smtClean="0"/>
              <a:t>.</a:t>
            </a:r>
          </a:p>
          <a:p>
            <a:pPr lvl="1"/>
            <a:r>
              <a:rPr lang="en-US" dirty="0" smtClean="0"/>
              <a:t>No network connectivity to a host is needed since it is simulating the </a:t>
            </a:r>
            <a:r>
              <a:rPr lang="en-US" dirty="0" err="1" smtClean="0"/>
              <a:t>Odata</a:t>
            </a:r>
            <a:r>
              <a:rPr lang="en-US" dirty="0" smtClean="0"/>
              <a:t> provider and is completely </a:t>
            </a:r>
            <a:r>
              <a:rPr lang="en-US" dirty="0" err="1" smtClean="0"/>
              <a:t>clientbased</a:t>
            </a:r>
            <a:r>
              <a:rPr lang="en-US" dirty="0" smtClean="0"/>
              <a:t>.</a:t>
            </a:r>
          </a:p>
          <a:p>
            <a:pPr lvl="1"/>
            <a:r>
              <a:rPr lang="en-US" dirty="0" smtClean="0"/>
              <a:t>How it works:</a:t>
            </a:r>
          </a:p>
          <a:p>
            <a:pPr lvl="2"/>
            <a:r>
              <a:rPr lang="en-US" dirty="0" smtClean="0"/>
              <a:t>The HTTP calls </a:t>
            </a:r>
            <a:r>
              <a:rPr lang="en-US" dirty="0" err="1" smtClean="0"/>
              <a:t>mde</a:t>
            </a:r>
            <a:r>
              <a:rPr lang="en-US" dirty="0" smtClean="0"/>
              <a:t> to the server will be intercepted.</a:t>
            </a:r>
          </a:p>
          <a:p>
            <a:pPr lvl="2"/>
            <a:r>
              <a:rPr lang="en-US" dirty="0" smtClean="0"/>
              <a:t>A fake output will be provided to the client.</a:t>
            </a:r>
          </a:p>
          <a:p>
            <a:pPr lvl="1"/>
            <a:r>
              <a:rPr lang="en-US" dirty="0" smtClean="0"/>
              <a:t>This will look exactly like the data model we have been using this far and will feel exactly like a real server. We do not have to change the current model we are using.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111</a:t>
            </a:fld>
            <a:endParaRPr lang="en-US"/>
          </a:p>
        </p:txBody>
      </p:sp>
    </p:spTree>
    <p:extLst>
      <p:ext uri="{BB962C8B-B14F-4D97-AF65-F5344CB8AC3E}">
        <p14:creationId xmlns:p14="http://schemas.microsoft.com/office/powerpoint/2010/main" val="32224437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 Server Data</a:t>
            </a:r>
            <a:endParaRPr lang="en-US" dirty="0"/>
          </a:p>
        </p:txBody>
      </p:sp>
      <p:sp>
        <p:nvSpPr>
          <p:cNvPr id="3" name="Content Placeholder 2"/>
          <p:cNvSpPr>
            <a:spLocks noGrp="1"/>
          </p:cNvSpPr>
          <p:nvPr>
            <p:ph idx="1"/>
          </p:nvPr>
        </p:nvSpPr>
        <p:spPr/>
        <p:txBody>
          <a:bodyPr/>
          <a:lstStyle/>
          <a:p>
            <a:r>
              <a:rPr lang="en-US" dirty="0" smtClean="0"/>
              <a:t>This mock server will provide mock data as well as mock data.</a:t>
            </a:r>
          </a:p>
          <a:p>
            <a:r>
              <a:rPr lang="en-US" dirty="0" smtClean="0"/>
              <a:t>The features supported by the Mock server </a:t>
            </a:r>
            <a:r>
              <a:rPr lang="en-US" dirty="0"/>
              <a:t>are provided at: </a:t>
            </a:r>
            <a:r>
              <a:rPr lang="en-US" dirty="0">
                <a:hlinkClick r:id="rId2"/>
              </a:rPr>
              <a:t>https://openui5.hana.ondemand.com/#</a:t>
            </a:r>
            <a:r>
              <a:rPr lang="en-US" dirty="0" smtClean="0">
                <a:hlinkClick r:id="rId2"/>
              </a:rPr>
              <a:t>docs/guide/3459c372aaaa4c31ab87bb0e174adcc3.html</a:t>
            </a:r>
            <a:endParaRPr lang="en-US" dirty="0" smtClean="0"/>
          </a:p>
          <a:p>
            <a:r>
              <a:rPr lang="en-US" dirty="0" smtClean="0"/>
              <a:t>Remember that the Mock server only support JSON format for representing the resources it exposes.(collections, entries and links)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112</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871" y="3274256"/>
            <a:ext cx="68103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8086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Tutorial 12: Mock Sever in SAPUI5</a:t>
            </a:r>
            <a:endParaRPr lang="en-US" dirty="0"/>
          </a:p>
        </p:txBody>
      </p:sp>
      <p:sp>
        <p:nvSpPr>
          <p:cNvPr id="3" name="Content Placeholder 2"/>
          <p:cNvSpPr>
            <a:spLocks noGrp="1"/>
          </p:cNvSpPr>
          <p:nvPr>
            <p:ph idx="1"/>
          </p:nvPr>
        </p:nvSpPr>
        <p:spPr/>
        <p:txBody>
          <a:bodyPr/>
          <a:lstStyle/>
          <a:p>
            <a:r>
              <a:rPr lang="en-US" dirty="0" smtClean="0"/>
              <a:t>The following is a link to the API reference of the mock server: </a:t>
            </a:r>
            <a:r>
              <a:rPr lang="en-US" dirty="0" smtClean="0">
                <a:hlinkClick r:id="rId2"/>
              </a:rPr>
              <a:t>https</a:t>
            </a:r>
            <a:r>
              <a:rPr lang="en-US" dirty="0">
                <a:hlinkClick r:id="rId2"/>
              </a:rPr>
              <a:t>://openui5.hana.ondemand.com/#</a:t>
            </a:r>
            <a:r>
              <a:rPr lang="en-US" dirty="0" smtClean="0">
                <a:hlinkClick r:id="rId2"/>
              </a:rPr>
              <a:t>docs/api/symbols/sap.ui.core.util.MockServer.html</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113</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47" y="2557289"/>
            <a:ext cx="72009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368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endParaRPr lang="en-US" dirty="0"/>
          </a:p>
        </p:txBody>
      </p:sp>
      <p:sp>
        <p:nvSpPr>
          <p:cNvPr id="3" name="Content Placeholder 2"/>
          <p:cNvSpPr>
            <a:spLocks noGrp="1"/>
          </p:cNvSpPr>
          <p:nvPr>
            <p:ph idx="1"/>
          </p:nvPr>
        </p:nvSpPr>
        <p:spPr/>
        <p:txBody>
          <a:bodyPr/>
          <a:lstStyle/>
          <a:p>
            <a:r>
              <a:rPr lang="en-US" dirty="0" smtClean="0"/>
              <a:t>To use the mock server, we must include the library to the application.</a:t>
            </a:r>
          </a:p>
          <a:p>
            <a:pPr lvl="1"/>
            <a:r>
              <a:rPr lang="en-US" dirty="0" err="1"/>
              <a:t>jQuery.sap.require</a:t>
            </a:r>
            <a:r>
              <a:rPr lang="en-US" dirty="0"/>
              <a:t>(“</a:t>
            </a:r>
            <a:r>
              <a:rPr lang="en-US" dirty="0" err="1"/>
              <a:t>sap.ui.core.util.MockServer</a:t>
            </a:r>
            <a:r>
              <a:rPr lang="en-US" dirty="0" smtClean="0"/>
              <a:t>”);</a:t>
            </a:r>
          </a:p>
          <a:p>
            <a:r>
              <a:rPr lang="en-US" dirty="0" smtClean="0"/>
              <a:t>The </a:t>
            </a:r>
            <a:r>
              <a:rPr lang="en-US" dirty="0" err="1" smtClean="0"/>
              <a:t>MockServer</a:t>
            </a:r>
            <a:r>
              <a:rPr lang="en-US" dirty="0" smtClean="0"/>
              <a:t> used a metadata XML file to guide the application to the data tables.</a:t>
            </a:r>
          </a:p>
          <a:p>
            <a:pPr lvl="1"/>
            <a:r>
              <a:rPr lang="en-US" dirty="0" smtClean="0"/>
              <a:t>To get the metadata file, the basic </a:t>
            </a:r>
            <a:r>
              <a:rPr lang="en-US" dirty="0" err="1" smtClean="0"/>
              <a:t>Odata</a:t>
            </a:r>
            <a:r>
              <a:rPr lang="en-US" dirty="0" smtClean="0"/>
              <a:t> protocol can be used by extending the </a:t>
            </a:r>
            <a:r>
              <a:rPr lang="en-US" dirty="0" err="1" smtClean="0"/>
              <a:t>url</a:t>
            </a:r>
            <a:r>
              <a:rPr lang="en-US" dirty="0" smtClean="0"/>
              <a:t> of the </a:t>
            </a:r>
            <a:r>
              <a:rPr lang="en-US" dirty="0" err="1" smtClean="0"/>
              <a:t>webdata</a:t>
            </a:r>
            <a:r>
              <a:rPr lang="en-US" dirty="0" smtClean="0"/>
              <a:t> with /$metadata.</a:t>
            </a:r>
          </a:p>
          <a:p>
            <a:pPr lvl="1"/>
            <a:r>
              <a:rPr lang="en-US" dirty="0" smtClean="0"/>
              <a:t>Example url: </a:t>
            </a:r>
            <a:r>
              <a:rPr lang="en-US" u="sng" dirty="0">
                <a:hlinkClick r:id="rId2"/>
              </a:rPr>
              <a:t>http://services.odata.org/v2/Northwind/Northwind.svc/$metadata</a:t>
            </a:r>
            <a:endParaRPr lang="en-US" dirty="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114</a:t>
            </a:fld>
            <a:endParaRPr lang="en-US"/>
          </a:p>
        </p:txBody>
      </p:sp>
      <p:pic>
        <p:nvPicPr>
          <p:cNvPr id="5" name="Picture 4"/>
          <p:cNvPicPr/>
          <p:nvPr/>
        </p:nvPicPr>
        <p:blipFill rotWithShape="1">
          <a:blip r:embed="rId3"/>
          <a:srcRect t="9876" r="34275" b="33180"/>
          <a:stretch/>
        </p:blipFill>
        <p:spPr>
          <a:xfrm>
            <a:off x="1599903" y="3421385"/>
            <a:ext cx="5256584" cy="2952328"/>
          </a:xfrm>
          <a:prstGeom prst="rect">
            <a:avLst/>
          </a:prstGeom>
        </p:spPr>
      </p:pic>
    </p:spTree>
    <p:extLst>
      <p:ext uri="{BB962C8B-B14F-4D97-AF65-F5344CB8AC3E}">
        <p14:creationId xmlns:p14="http://schemas.microsoft.com/office/powerpoint/2010/main" val="32780190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12: </a:t>
            </a:r>
            <a:r>
              <a:rPr lang="en-US" dirty="0" err="1" smtClean="0"/>
              <a:t>MockServer</a:t>
            </a:r>
            <a:r>
              <a:rPr lang="en-US" dirty="0" smtClean="0"/>
              <a:t>: </a:t>
            </a:r>
            <a:r>
              <a:rPr lang="en-US" dirty="0" err="1" smtClean="0"/>
              <a:t>MockData</a:t>
            </a:r>
            <a:endParaRPr lang="en-US" dirty="0"/>
          </a:p>
        </p:txBody>
      </p:sp>
      <p:sp>
        <p:nvSpPr>
          <p:cNvPr id="3" name="Content Placeholder 2"/>
          <p:cNvSpPr>
            <a:spLocks noGrp="1"/>
          </p:cNvSpPr>
          <p:nvPr>
            <p:ph idx="1"/>
          </p:nvPr>
        </p:nvSpPr>
        <p:spPr/>
        <p:txBody>
          <a:bodyPr/>
          <a:lstStyle/>
          <a:p>
            <a:r>
              <a:rPr lang="en-US" dirty="0" smtClean="0"/>
              <a:t>The Mock data used by the mock server are stored in a JSON file in JSON format, to get a data table in JSON format the extension ?$format=</a:t>
            </a:r>
            <a:r>
              <a:rPr lang="en-US" dirty="0" err="1" smtClean="0"/>
              <a:t>json</a:t>
            </a:r>
            <a:r>
              <a:rPr lang="en-US" dirty="0" smtClean="0"/>
              <a:t>.</a:t>
            </a:r>
          </a:p>
          <a:p>
            <a:r>
              <a:rPr lang="en-US" dirty="0" smtClean="0"/>
              <a:t>Use postman –</a:t>
            </a:r>
            <a:r>
              <a:rPr lang="en-US" dirty="0" err="1" smtClean="0"/>
              <a:t>RestClient</a:t>
            </a:r>
            <a:r>
              <a:rPr lang="en-US" dirty="0" smtClean="0"/>
              <a:t> and Sublime Text to Complete these tasks described in the tutorial.</a:t>
            </a:r>
          </a:p>
          <a:p>
            <a:r>
              <a:rPr lang="en-US" dirty="0" smtClean="0"/>
              <a:t>The data model should point to the file that contains the mock data and metadata file</a:t>
            </a:r>
          </a:p>
          <a:p>
            <a:endParaRPr lang="en-US" dirty="0"/>
          </a:p>
          <a:p>
            <a:endParaRPr lang="en-US" dirty="0" smtClean="0"/>
          </a:p>
          <a:p>
            <a:endParaRPr lang="en-US" dirty="0"/>
          </a:p>
          <a:p>
            <a:r>
              <a:rPr lang="en-US" dirty="0" smtClean="0"/>
              <a:t>You can set the </a:t>
            </a:r>
            <a:r>
              <a:rPr lang="en-US" dirty="0" err="1" smtClean="0"/>
              <a:t>MockServer</a:t>
            </a:r>
            <a:r>
              <a:rPr lang="en-US" dirty="0" smtClean="0"/>
              <a:t> to generate false data by setting </a:t>
            </a:r>
            <a:r>
              <a:rPr lang="en-US" dirty="0" err="1" smtClean="0"/>
              <a:t>bGenerateMissingMockdata</a:t>
            </a:r>
            <a:r>
              <a:rPr lang="en-US" dirty="0" smtClean="0"/>
              <a:t> to true.</a:t>
            </a:r>
          </a:p>
          <a:p>
            <a:r>
              <a:rPr lang="en-US" dirty="0" smtClean="0"/>
              <a:t>Remember to still use proxy/ as a prefix to you URL in order for the model to perform a get method when creating the model.</a:t>
            </a:r>
          </a:p>
          <a:p>
            <a:r>
              <a:rPr lang="en-US" dirty="0" smtClean="0"/>
              <a:t>Using the Mock Data further on is exactly the same as using the real data, thus no further changes has to be made. Remember the mock server is only for developing and debugging purposes.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3133353"/>
            <a:ext cx="659181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879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Create entry: Dialog</a:t>
            </a:r>
            <a:endParaRPr lang="en-US" dirty="0"/>
          </a:p>
        </p:txBody>
      </p:sp>
      <p:sp>
        <p:nvSpPr>
          <p:cNvPr id="3" name="Content Placeholder 2"/>
          <p:cNvSpPr>
            <a:spLocks noGrp="1"/>
          </p:cNvSpPr>
          <p:nvPr>
            <p:ph idx="1"/>
          </p:nvPr>
        </p:nvSpPr>
        <p:spPr/>
        <p:txBody>
          <a:bodyPr/>
          <a:lstStyle/>
          <a:p>
            <a:r>
              <a:rPr lang="en-US" dirty="0" smtClean="0"/>
              <a:t>In tutorial 13 we want to create a new entry in the products table, remember the changes will only be made in the mock server and will not reflect in the actual data.</a:t>
            </a:r>
          </a:p>
          <a:p>
            <a:r>
              <a:rPr lang="en-US" dirty="0" smtClean="0"/>
              <a:t>In this tutorial you will be introduced to an element called the Dialog.</a:t>
            </a:r>
          </a:p>
          <a:p>
            <a:r>
              <a:rPr lang="en-US" dirty="0" smtClean="0"/>
              <a:t>We can use the </a:t>
            </a:r>
            <a:r>
              <a:rPr lang="en-US" dirty="0" err="1" smtClean="0"/>
              <a:t>createEntry</a:t>
            </a:r>
            <a:r>
              <a:rPr lang="en-US" dirty="0" smtClean="0"/>
              <a:t> method as well but for this course we will stick to the basic CRUD methods: create, remove, update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116</a:t>
            </a:fld>
            <a:endParaRPr lang="en-US"/>
          </a:p>
        </p:txBody>
      </p:sp>
      <p:pic>
        <p:nvPicPr>
          <p:cNvPr id="5" name="Picture 4"/>
          <p:cNvPicPr/>
          <p:nvPr/>
        </p:nvPicPr>
        <p:blipFill>
          <a:blip r:embed="rId2"/>
          <a:stretch>
            <a:fillRect/>
          </a:stretch>
        </p:blipFill>
        <p:spPr>
          <a:xfrm>
            <a:off x="1047126" y="3061345"/>
            <a:ext cx="5943600" cy="3691880"/>
          </a:xfrm>
          <a:prstGeom prst="rect">
            <a:avLst/>
          </a:prstGeom>
        </p:spPr>
      </p:pic>
    </p:spTree>
    <p:extLst>
      <p:ext uri="{BB962C8B-B14F-4D97-AF65-F5344CB8AC3E}">
        <p14:creationId xmlns:p14="http://schemas.microsoft.com/office/powerpoint/2010/main" val="39574581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a:t>
            </a:r>
            <a:r>
              <a:rPr lang="en-US" dirty="0" err="1" smtClean="0"/>
              <a:t>Entry:Dialog</a:t>
            </a:r>
            <a:endParaRPr lang="en-US" dirty="0"/>
          </a:p>
        </p:txBody>
      </p:sp>
      <p:sp>
        <p:nvSpPr>
          <p:cNvPr id="3" name="Content Placeholder 2"/>
          <p:cNvSpPr>
            <a:spLocks noGrp="1"/>
          </p:cNvSpPr>
          <p:nvPr>
            <p:ph idx="1"/>
          </p:nvPr>
        </p:nvSpPr>
        <p:spPr/>
        <p:txBody>
          <a:bodyPr/>
          <a:lstStyle/>
          <a:p>
            <a:r>
              <a:rPr lang="en-US" dirty="0" smtClean="0"/>
              <a:t>The dialog is a temporary construct and will be created every time it is called along with all the elements it contains.</a:t>
            </a:r>
          </a:p>
          <a:p>
            <a:r>
              <a:rPr lang="en-US" dirty="0" smtClean="0"/>
              <a:t>Because of the reason mentioned above the application will throw an error if the dialog is called twice, this is because the dialog and the elements it contains are already created and the new dialog will seem like a duplicate. Thus the Dialog and all the elements should be completely destroyed after it has been used.</a:t>
            </a:r>
          </a:p>
          <a:p>
            <a:pPr marL="0" indent="0">
              <a:buNone/>
            </a:pPr>
            <a:r>
              <a:rPr lang="en-US" dirty="0"/>
              <a:t>	</a:t>
            </a:r>
            <a:r>
              <a:rPr lang="en-US" dirty="0" err="1"/>
              <a:t>sap.ui.getCore</a:t>
            </a:r>
            <a:r>
              <a:rPr lang="en-US" dirty="0"/>
              <a:t>().</a:t>
            </a:r>
            <a:r>
              <a:rPr lang="en-US" dirty="0" err="1"/>
              <a:t>byId</a:t>
            </a:r>
            <a:r>
              <a:rPr lang="en-US" dirty="0"/>
              <a:t>("</a:t>
            </a:r>
            <a:r>
              <a:rPr lang="en-US" dirty="0" err="1"/>
              <a:t>CreateE</a:t>
            </a:r>
            <a:r>
              <a:rPr lang="en-US" dirty="0"/>
              <a:t>").destroy</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117</a:t>
            </a:fld>
            <a:endParaRPr lang="en-US"/>
          </a:p>
        </p:txBody>
      </p:sp>
      <p:sp>
        <p:nvSpPr>
          <p:cNvPr id="5" name="Rectangle 4"/>
          <p:cNvSpPr/>
          <p:nvPr/>
        </p:nvSpPr>
        <p:spPr>
          <a:xfrm>
            <a:off x="951831" y="3565401"/>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new entry</a:t>
            </a:r>
            <a:endParaRPr lang="en-US" dirty="0"/>
          </a:p>
        </p:txBody>
      </p:sp>
      <p:sp>
        <p:nvSpPr>
          <p:cNvPr id="6" name="Rectangle 5"/>
          <p:cNvSpPr/>
          <p:nvPr/>
        </p:nvSpPr>
        <p:spPr>
          <a:xfrm>
            <a:off x="3544119" y="3565401"/>
            <a:ext cx="2537170"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Dialog</a:t>
            </a:r>
          </a:p>
          <a:p>
            <a:pPr algn="ctr"/>
            <a:r>
              <a:rPr lang="en-US" dirty="0" err="1">
                <a:latin typeface="Microsoft Yi Baiti" pitchFamily="66" charset="0"/>
                <a:ea typeface="Microsoft Yi Baiti" pitchFamily="66" charset="0"/>
              </a:rPr>
              <a:t>s</a:t>
            </a:r>
            <a:r>
              <a:rPr lang="en-US" dirty="0" err="1" smtClean="0">
                <a:latin typeface="Microsoft Yi Baiti" pitchFamily="66" charset="0"/>
                <a:ea typeface="Microsoft Yi Baiti" pitchFamily="66" charset="0"/>
              </a:rPr>
              <a:t>ap.m.Dialog</a:t>
            </a:r>
            <a:r>
              <a:rPr lang="en-US" dirty="0" smtClean="0">
                <a:latin typeface="Microsoft Yi Baiti" pitchFamily="66" charset="0"/>
                <a:ea typeface="Microsoft Yi Baiti" pitchFamily="66" charset="0"/>
              </a:rPr>
              <a:t>(‘id’,{})</a:t>
            </a:r>
            <a:endParaRPr lang="en-US" dirty="0">
              <a:latin typeface="Microsoft Yi Baiti" pitchFamily="66" charset="0"/>
              <a:ea typeface="Microsoft Yi Baiti" pitchFamily="66" charset="0"/>
            </a:endParaRPr>
          </a:p>
        </p:txBody>
      </p:sp>
      <p:cxnSp>
        <p:nvCxnSpPr>
          <p:cNvPr id="8" name="Straight Arrow Connector 7"/>
          <p:cNvCxnSpPr>
            <a:stCxn id="6" idx="1"/>
            <a:endCxn id="6" idx="1"/>
          </p:cNvCxnSpPr>
          <p:nvPr/>
        </p:nvCxnSpPr>
        <p:spPr>
          <a:xfrm>
            <a:off x="3544119" y="3889437"/>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5" idx="3"/>
            <a:endCxn id="6" idx="1"/>
          </p:cNvCxnSpPr>
          <p:nvPr/>
        </p:nvCxnSpPr>
        <p:spPr>
          <a:xfrm>
            <a:off x="2536007" y="3889437"/>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360543" y="3565401"/>
            <a:ext cx="244827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User edits contents of dialog</a:t>
            </a:r>
            <a:endParaRPr lang="en-US" dirty="0"/>
          </a:p>
        </p:txBody>
      </p:sp>
      <p:cxnSp>
        <p:nvCxnSpPr>
          <p:cNvPr id="13" name="Straight Arrow Connector 12"/>
          <p:cNvCxnSpPr>
            <a:stCxn id="6" idx="3"/>
            <a:endCxn id="11" idx="1"/>
          </p:cNvCxnSpPr>
          <p:nvPr/>
        </p:nvCxnSpPr>
        <p:spPr>
          <a:xfrm>
            <a:off x="6081289" y="3889437"/>
            <a:ext cx="12792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7360543" y="4717529"/>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Cancel</a:t>
            </a:r>
            <a:endParaRPr lang="en-US" dirty="0"/>
          </a:p>
        </p:txBody>
      </p:sp>
      <p:sp>
        <p:nvSpPr>
          <p:cNvPr id="20" name="Rectangle 19"/>
          <p:cNvSpPr/>
          <p:nvPr/>
        </p:nvSpPr>
        <p:spPr>
          <a:xfrm>
            <a:off x="8440663" y="5669602"/>
            <a:ext cx="1368152"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Submit</a:t>
            </a:r>
            <a:endParaRPr lang="en-US" dirty="0"/>
          </a:p>
        </p:txBody>
      </p:sp>
      <p:cxnSp>
        <p:nvCxnSpPr>
          <p:cNvPr id="22" name="Straight Arrow Connector 21"/>
          <p:cNvCxnSpPr/>
          <p:nvPr/>
        </p:nvCxnSpPr>
        <p:spPr>
          <a:xfrm>
            <a:off x="786459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9448775" y="4213473"/>
            <a:ext cx="0" cy="1440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632351" y="5669602"/>
            <a:ext cx="2152223"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Get content of Dialog</a:t>
            </a:r>
            <a:endParaRPr lang="en-US" dirty="0"/>
          </a:p>
        </p:txBody>
      </p:sp>
      <p:sp>
        <p:nvSpPr>
          <p:cNvPr id="26" name="TextBox 25"/>
          <p:cNvSpPr txBox="1"/>
          <p:nvPr/>
        </p:nvSpPr>
        <p:spPr>
          <a:xfrm>
            <a:off x="6321117" y="3446696"/>
            <a:ext cx="779381" cy="415498"/>
          </a:xfrm>
          <a:prstGeom prst="rect">
            <a:avLst/>
          </a:prstGeom>
          <a:noFill/>
        </p:spPr>
        <p:txBody>
          <a:bodyPr wrap="none" rtlCol="0">
            <a:spAutoFit/>
          </a:bodyPr>
          <a:lstStyle/>
          <a:p>
            <a:r>
              <a:rPr lang="en-US" dirty="0" smtClean="0"/>
              <a:t>Open</a:t>
            </a:r>
            <a:endParaRPr lang="en-US" dirty="0"/>
          </a:p>
        </p:txBody>
      </p:sp>
      <p:cxnSp>
        <p:nvCxnSpPr>
          <p:cNvPr id="28" name="Straight Arrow Connector 27"/>
          <p:cNvCxnSpPr>
            <a:stCxn id="20" idx="1"/>
            <a:endCxn id="25" idx="3"/>
          </p:cNvCxnSpPr>
          <p:nvPr/>
        </p:nvCxnSpPr>
        <p:spPr>
          <a:xfrm flipH="1">
            <a:off x="7784574" y="5993638"/>
            <a:ext cx="6560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184079" y="5669602"/>
            <a:ext cx="2016224"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entry in model</a:t>
            </a:r>
            <a:endParaRPr lang="en-US" dirty="0"/>
          </a:p>
        </p:txBody>
      </p:sp>
      <p:cxnSp>
        <p:nvCxnSpPr>
          <p:cNvPr id="31" name="Straight Arrow Connector 30"/>
          <p:cNvCxnSpPr>
            <a:stCxn id="25" idx="1"/>
            <a:endCxn id="29" idx="3"/>
          </p:cNvCxnSpPr>
          <p:nvPr/>
        </p:nvCxnSpPr>
        <p:spPr>
          <a:xfrm flipH="1">
            <a:off x="5200303" y="5993638"/>
            <a:ext cx="4320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951831" y="5669924"/>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Close Dialog</a:t>
            </a:r>
            <a:endParaRPr lang="en-US" dirty="0"/>
          </a:p>
        </p:txBody>
      </p:sp>
      <p:cxnSp>
        <p:nvCxnSpPr>
          <p:cNvPr id="34" name="Straight Arrow Connector 33"/>
          <p:cNvCxnSpPr>
            <a:stCxn id="29" idx="1"/>
            <a:endCxn id="32" idx="3"/>
          </p:cNvCxnSpPr>
          <p:nvPr/>
        </p:nvCxnSpPr>
        <p:spPr>
          <a:xfrm flipH="1">
            <a:off x="2536007" y="5993638"/>
            <a:ext cx="648072" cy="3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951831" y="4717529"/>
            <a:ext cx="1584176"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Destroy Element</a:t>
            </a:r>
            <a:endParaRPr lang="en-US" dirty="0"/>
          </a:p>
        </p:txBody>
      </p:sp>
      <p:cxnSp>
        <p:nvCxnSpPr>
          <p:cNvPr id="39" name="Straight Arrow Connector 38"/>
          <p:cNvCxnSpPr>
            <a:stCxn id="32" idx="0"/>
            <a:endCxn id="37" idx="2"/>
          </p:cNvCxnSpPr>
          <p:nvPr/>
        </p:nvCxnSpPr>
        <p:spPr>
          <a:xfrm flipV="1">
            <a:off x="1743919" y="5365601"/>
            <a:ext cx="0" cy="304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5" idx="2"/>
          </p:cNvCxnSpPr>
          <p:nvPr/>
        </p:nvCxnSpPr>
        <p:spPr>
          <a:xfrm flipV="1">
            <a:off x="1743919" y="4213473"/>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19" idx="1"/>
          </p:cNvCxnSpPr>
          <p:nvPr/>
        </p:nvCxnSpPr>
        <p:spPr>
          <a:xfrm rot="10800000" flipV="1">
            <a:off x="2824039" y="5041564"/>
            <a:ext cx="4536504" cy="958899"/>
          </a:xfrm>
          <a:prstGeom prst="bentConnector3">
            <a:avLst>
              <a:gd name="adj1" fmla="val 100055"/>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322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 calcmode="lin" valueType="num">
                                      <p:cBhvr additive="base">
                                        <p:cTn id="79" dur="500" fill="hold"/>
                                        <p:tgtEl>
                                          <p:spTgt spid="37"/>
                                        </p:tgtEl>
                                        <p:attrNameLst>
                                          <p:attrName>ppt_x</p:attrName>
                                        </p:attrNameLst>
                                      </p:cBhvr>
                                      <p:tavLst>
                                        <p:tav tm="0">
                                          <p:val>
                                            <p:strVal val="#ppt_x"/>
                                          </p:val>
                                        </p:tav>
                                        <p:tav tm="100000">
                                          <p:val>
                                            <p:strVal val="#ppt_x"/>
                                          </p:val>
                                        </p:tav>
                                      </p:tavLst>
                                    </p:anim>
                                    <p:anim calcmode="lin" valueType="num">
                                      <p:cBhvr additive="base">
                                        <p:cTn id="8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500" fill="hold"/>
                                        <p:tgtEl>
                                          <p:spTgt spid="44"/>
                                        </p:tgtEl>
                                        <p:attrNameLst>
                                          <p:attrName>ppt_x</p:attrName>
                                        </p:attrNameLst>
                                      </p:cBhvr>
                                      <p:tavLst>
                                        <p:tav tm="0">
                                          <p:val>
                                            <p:strVal val="#ppt_x"/>
                                          </p:val>
                                        </p:tav>
                                        <p:tav tm="100000">
                                          <p:val>
                                            <p:strVal val="#ppt_x"/>
                                          </p:val>
                                        </p:tav>
                                      </p:tavLst>
                                    </p:anim>
                                    <p:anim calcmode="lin" valueType="num">
                                      <p:cBhvr additive="base">
                                        <p:cTn id="94" dur="500" fill="hold"/>
                                        <p:tgtEl>
                                          <p:spTgt spid="4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fill="hold"/>
                                        <p:tgtEl>
                                          <p:spTgt spid="41"/>
                                        </p:tgtEl>
                                        <p:attrNameLst>
                                          <p:attrName>ppt_x</p:attrName>
                                        </p:attrNameLst>
                                      </p:cBhvr>
                                      <p:tavLst>
                                        <p:tav tm="0">
                                          <p:val>
                                            <p:strVal val="#ppt_x"/>
                                          </p:val>
                                        </p:tav>
                                        <p:tav tm="100000">
                                          <p:val>
                                            <p:strVal val="#ppt_x"/>
                                          </p:val>
                                        </p:tav>
                                      </p:tavLst>
                                    </p:anim>
                                    <p:anim calcmode="lin" valueType="num">
                                      <p:cBhvr additive="base">
                                        <p:cTn id="9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9" grpId="0" animBg="1"/>
      <p:bldP spid="20" grpId="0" animBg="1"/>
      <p:bldP spid="25" grpId="0" animBg="1"/>
      <p:bldP spid="26" grpId="0"/>
      <p:bldP spid="29" grpId="0" animBg="1"/>
      <p:bldP spid="32" grpId="0" animBg="1"/>
      <p:bldP spid="3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Input</a:t>
            </a:r>
            <a:endParaRPr lang="en-US" dirty="0"/>
          </a:p>
        </p:txBody>
      </p:sp>
      <p:sp>
        <p:nvSpPr>
          <p:cNvPr id="3" name="Content Placeholder 2"/>
          <p:cNvSpPr>
            <a:spLocks noGrp="1"/>
          </p:cNvSpPr>
          <p:nvPr>
            <p:ph idx="1"/>
          </p:nvPr>
        </p:nvSpPr>
        <p:spPr/>
        <p:txBody>
          <a:bodyPr/>
          <a:lstStyle/>
          <a:p>
            <a:r>
              <a:rPr lang="en-US" dirty="0" smtClean="0"/>
              <a:t>Again we are emphasizing the importance of familiarizing yourself with the </a:t>
            </a:r>
            <a:r>
              <a:rPr lang="en-US" dirty="0" err="1" smtClean="0"/>
              <a:t>Demokit</a:t>
            </a:r>
            <a:r>
              <a:rPr lang="en-US" dirty="0" smtClean="0"/>
              <a:t> and how to use it.</a:t>
            </a:r>
          </a:p>
          <a:p>
            <a:r>
              <a:rPr lang="en-US" dirty="0" smtClean="0"/>
              <a:t>It is very important that you carefully choose the  UNIQUE ids of the input elements.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194" y="2413273"/>
            <a:ext cx="374332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205706" y="2413274"/>
            <a:ext cx="4138613" cy="3816424"/>
          </a:xfrm>
          <a:prstGeom prst="rect">
            <a:avLst/>
          </a:prstGeom>
        </p:spPr>
      </p:pic>
    </p:spTree>
    <p:extLst>
      <p:ext uri="{BB962C8B-B14F-4D97-AF65-F5344CB8AC3E}">
        <p14:creationId xmlns:p14="http://schemas.microsoft.com/office/powerpoint/2010/main" val="4046100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of  a HTML Document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a:t>
            </a:fld>
            <a:endParaRPr lang="en-US"/>
          </a:p>
        </p:txBody>
      </p:sp>
      <p:sp>
        <p:nvSpPr>
          <p:cNvPr id="5" name="Rectangle 4"/>
          <p:cNvSpPr/>
          <p:nvPr/>
        </p:nvSpPr>
        <p:spPr>
          <a:xfrm>
            <a:off x="987835" y="1621185"/>
            <a:ext cx="4680520" cy="4608512"/>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&lt;!DOCTYPE html&gt;</a:t>
            </a:r>
          </a:p>
          <a:p>
            <a:r>
              <a:rPr lang="en-US" dirty="0" smtClean="0">
                <a:solidFill>
                  <a:schemeClr val="tx2"/>
                </a:solidFill>
              </a:rPr>
              <a:t>&lt;html&gt;</a:t>
            </a: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endParaRPr lang="en-US" dirty="0">
              <a:solidFill>
                <a:schemeClr val="tx2"/>
              </a:solidFill>
            </a:endParaRPr>
          </a:p>
          <a:p>
            <a:endParaRPr lang="en-US" dirty="0" smtClean="0">
              <a:solidFill>
                <a:schemeClr val="tx2"/>
              </a:solidFill>
            </a:endParaRPr>
          </a:p>
          <a:p>
            <a:r>
              <a:rPr lang="en-US" dirty="0" smtClean="0">
                <a:solidFill>
                  <a:schemeClr val="tx2"/>
                </a:solidFill>
              </a:rPr>
              <a:t>&lt;html&gt;</a:t>
            </a:r>
            <a:endParaRPr lang="en-US" dirty="0">
              <a:solidFill>
                <a:schemeClr val="tx2"/>
              </a:solidFill>
            </a:endParaRPr>
          </a:p>
        </p:txBody>
      </p:sp>
      <p:sp>
        <p:nvSpPr>
          <p:cNvPr id="7" name="TextBox 6"/>
          <p:cNvSpPr txBox="1"/>
          <p:nvPr/>
        </p:nvSpPr>
        <p:spPr>
          <a:xfrm>
            <a:off x="6136407" y="1658545"/>
            <a:ext cx="3528392" cy="415498"/>
          </a:xfrm>
          <a:prstGeom prst="rect">
            <a:avLst/>
          </a:prstGeom>
          <a:noFill/>
        </p:spPr>
        <p:txBody>
          <a:bodyPr wrap="square" rtlCol="0">
            <a:spAutoFit/>
          </a:bodyPr>
          <a:lstStyle/>
          <a:p>
            <a:r>
              <a:rPr lang="en-US" dirty="0" smtClean="0"/>
              <a:t>Document type declaration</a:t>
            </a:r>
            <a:endParaRPr lang="en-US" dirty="0"/>
          </a:p>
        </p:txBody>
      </p:sp>
      <p:cxnSp>
        <p:nvCxnSpPr>
          <p:cNvPr id="9" name="Straight Arrow Connector 8"/>
          <p:cNvCxnSpPr>
            <a:stCxn id="7" idx="1"/>
          </p:cNvCxnSpPr>
          <p:nvPr/>
        </p:nvCxnSpPr>
        <p:spPr>
          <a:xfrm flipH="1">
            <a:off x="5200303" y="1866294"/>
            <a:ext cx="9361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21861" y="2557289"/>
            <a:ext cx="4212468" cy="1224136"/>
          </a:xfrm>
          <a:prstGeom prst="rect">
            <a:avLst/>
          </a:prstGeom>
          <a:solidFill>
            <a:schemeClr val="tx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bg2">
                    <a:lumMod val="10000"/>
                  </a:schemeClr>
                </a:solidFill>
              </a:rPr>
              <a:t>	&lt;head&gt;</a:t>
            </a:r>
          </a:p>
          <a:p>
            <a:r>
              <a:rPr lang="en-US" dirty="0">
                <a:solidFill>
                  <a:schemeClr val="bg2">
                    <a:lumMod val="10000"/>
                  </a:schemeClr>
                </a:solidFill>
              </a:rPr>
              <a:t>	</a:t>
            </a:r>
            <a:r>
              <a:rPr lang="en-US" dirty="0" smtClean="0">
                <a:solidFill>
                  <a:schemeClr val="bg2">
                    <a:lumMod val="10000"/>
                  </a:schemeClr>
                </a:solidFill>
              </a:rPr>
              <a:t>	&lt;meta charset = “UTF-8”&gt;</a:t>
            </a:r>
          </a:p>
          <a:p>
            <a:r>
              <a:rPr lang="en-US" dirty="0">
                <a:solidFill>
                  <a:schemeClr val="bg2">
                    <a:lumMod val="10000"/>
                  </a:schemeClr>
                </a:solidFill>
              </a:rPr>
              <a:t>	</a:t>
            </a:r>
            <a:r>
              <a:rPr lang="en-US" dirty="0" smtClean="0">
                <a:solidFill>
                  <a:schemeClr val="bg2">
                    <a:lumMod val="10000"/>
                  </a:schemeClr>
                </a:solidFill>
              </a:rPr>
              <a:t>	&lt;title&gt;First Page&lt;/title&gt;</a:t>
            </a:r>
          </a:p>
          <a:p>
            <a:r>
              <a:rPr lang="en-US" dirty="0" smtClean="0">
                <a:solidFill>
                  <a:schemeClr val="bg2">
                    <a:lumMod val="10000"/>
                  </a:schemeClr>
                </a:solidFill>
              </a:rPr>
              <a:t>	&lt;/head&gt;</a:t>
            </a:r>
            <a:endParaRPr lang="en-US" dirty="0">
              <a:solidFill>
                <a:schemeClr val="bg2">
                  <a:lumMod val="10000"/>
                </a:schemeClr>
              </a:solidFill>
            </a:endParaRPr>
          </a:p>
        </p:txBody>
      </p:sp>
      <p:sp>
        <p:nvSpPr>
          <p:cNvPr id="12" name="TextBox 11"/>
          <p:cNvSpPr txBox="1"/>
          <p:nvPr/>
        </p:nvSpPr>
        <p:spPr>
          <a:xfrm>
            <a:off x="6136408" y="2681484"/>
            <a:ext cx="3165114" cy="415498"/>
          </a:xfrm>
          <a:prstGeom prst="rect">
            <a:avLst/>
          </a:prstGeom>
          <a:noFill/>
        </p:spPr>
        <p:txBody>
          <a:bodyPr wrap="square" rtlCol="0">
            <a:spAutoFit/>
          </a:bodyPr>
          <a:lstStyle/>
          <a:p>
            <a:r>
              <a:rPr lang="en-US" dirty="0" smtClean="0"/>
              <a:t>Header area</a:t>
            </a:r>
            <a:endParaRPr lang="en-US" dirty="0"/>
          </a:p>
        </p:txBody>
      </p:sp>
      <p:cxnSp>
        <p:nvCxnSpPr>
          <p:cNvPr id="14" name="Straight Arrow Connector 13"/>
          <p:cNvCxnSpPr>
            <a:stCxn id="12" idx="1"/>
          </p:cNvCxnSpPr>
          <p:nvPr/>
        </p:nvCxnSpPr>
        <p:spPr>
          <a:xfrm flipH="1">
            <a:off x="5434329" y="2889233"/>
            <a:ext cx="70207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221861" y="3925441"/>
            <a:ext cx="4212468" cy="1656184"/>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chemeClr val="bg2">
                    <a:lumMod val="10000"/>
                  </a:schemeClr>
                </a:solidFill>
              </a:rPr>
              <a:t>	&lt;body&gt;</a:t>
            </a:r>
          </a:p>
          <a:p>
            <a:r>
              <a:rPr lang="en-US" dirty="0">
                <a:solidFill>
                  <a:schemeClr val="bg2">
                    <a:lumMod val="10000"/>
                  </a:schemeClr>
                </a:solidFill>
              </a:rPr>
              <a:t>	</a:t>
            </a:r>
            <a:r>
              <a:rPr lang="en-US" dirty="0" smtClean="0">
                <a:solidFill>
                  <a:schemeClr val="bg2">
                    <a:lumMod val="10000"/>
                  </a:schemeClr>
                </a:solidFill>
              </a:rPr>
              <a:t>	&lt;!—Page content-- &gt;</a:t>
            </a:r>
          </a:p>
          <a:p>
            <a:r>
              <a:rPr lang="en-US" dirty="0">
                <a:solidFill>
                  <a:schemeClr val="bg2">
                    <a:lumMod val="10000"/>
                  </a:schemeClr>
                </a:solidFill>
              </a:rPr>
              <a:t>	</a:t>
            </a:r>
            <a:r>
              <a:rPr lang="en-US" dirty="0" smtClean="0">
                <a:solidFill>
                  <a:schemeClr val="bg2">
                    <a:lumMod val="10000"/>
                  </a:schemeClr>
                </a:solidFill>
              </a:rPr>
              <a:t>&lt;/body&gt;</a:t>
            </a:r>
          </a:p>
          <a:p>
            <a:endParaRPr lang="en-US" dirty="0" smtClean="0">
              <a:solidFill>
                <a:schemeClr val="bg2">
                  <a:lumMod val="10000"/>
                </a:schemeClr>
              </a:solidFill>
            </a:endParaRPr>
          </a:p>
        </p:txBody>
      </p:sp>
      <p:sp>
        <p:nvSpPr>
          <p:cNvPr id="19" name="TextBox 18"/>
          <p:cNvSpPr txBox="1"/>
          <p:nvPr/>
        </p:nvSpPr>
        <p:spPr>
          <a:xfrm>
            <a:off x="6136407" y="4141465"/>
            <a:ext cx="1932645" cy="415498"/>
          </a:xfrm>
          <a:prstGeom prst="rect">
            <a:avLst/>
          </a:prstGeom>
          <a:noFill/>
        </p:spPr>
        <p:txBody>
          <a:bodyPr wrap="none" rtlCol="0">
            <a:spAutoFit/>
          </a:bodyPr>
          <a:lstStyle/>
          <a:p>
            <a:r>
              <a:rPr lang="en-US" dirty="0" smtClean="0"/>
              <a:t>Document body</a:t>
            </a:r>
            <a:endParaRPr lang="en-US" dirty="0"/>
          </a:p>
        </p:txBody>
      </p:sp>
      <p:cxnSp>
        <p:nvCxnSpPr>
          <p:cNvPr id="21" name="Straight Arrow Connector 20"/>
          <p:cNvCxnSpPr>
            <a:stCxn id="19" idx="1"/>
          </p:cNvCxnSpPr>
          <p:nvPr/>
        </p:nvCxnSpPr>
        <p:spPr>
          <a:xfrm flipH="1">
            <a:off x="5434329" y="4349214"/>
            <a:ext cx="7020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785368" y="3169357"/>
            <a:ext cx="4455495" cy="1384995"/>
          </a:xfrm>
          <a:prstGeom prst="rect">
            <a:avLst/>
          </a:prstGeom>
          <a:solidFill>
            <a:schemeClr val="tx1">
              <a:lumMod val="20000"/>
              <a:lumOff val="80000"/>
            </a:schemeClr>
          </a:solidFill>
        </p:spPr>
        <p:txBody>
          <a:bodyPr wrap="square" rtlCol="0">
            <a:spAutoFit/>
          </a:bodyPr>
          <a:lstStyle/>
          <a:p>
            <a:r>
              <a:rPr lang="en-US" dirty="0" smtClean="0"/>
              <a:t>&lt;meta charset = “UTF-8”&gt;</a:t>
            </a:r>
          </a:p>
          <a:p>
            <a:r>
              <a:rPr lang="en-US" dirty="0" smtClean="0"/>
              <a:t>Character encoding:</a:t>
            </a:r>
          </a:p>
          <a:p>
            <a:r>
              <a:rPr lang="en-US" dirty="0" smtClean="0"/>
              <a:t>Instructs browser to display special character correctly</a:t>
            </a:r>
            <a:endParaRPr lang="en-US" dirty="0"/>
          </a:p>
        </p:txBody>
      </p:sp>
      <p:cxnSp>
        <p:nvCxnSpPr>
          <p:cNvPr id="28" name="Straight Arrow Connector 27"/>
          <p:cNvCxnSpPr>
            <a:stCxn id="26" idx="1"/>
          </p:cNvCxnSpPr>
          <p:nvPr/>
        </p:nvCxnSpPr>
        <p:spPr>
          <a:xfrm flipH="1" flipV="1">
            <a:off x="4984279" y="3096982"/>
            <a:ext cx="801089" cy="764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564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animBg="1"/>
      <p:bldP spid="12" grpId="0"/>
      <p:bldP spid="15" grpId="0" animBg="1"/>
      <p:bldP spid="19" grpId="0"/>
      <p:bldP spid="2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13: Add Entry: Submit</a:t>
            </a:r>
            <a:endParaRPr lang="en-US" dirty="0"/>
          </a:p>
        </p:txBody>
      </p:sp>
      <p:sp>
        <p:nvSpPr>
          <p:cNvPr id="3" name="Content Placeholder 2"/>
          <p:cNvSpPr>
            <a:spLocks noGrp="1"/>
          </p:cNvSpPr>
          <p:nvPr>
            <p:ph idx="1"/>
          </p:nvPr>
        </p:nvSpPr>
        <p:spPr/>
        <p:txBody>
          <a:bodyPr/>
          <a:lstStyle/>
          <a:p>
            <a:r>
              <a:rPr lang="en-US" dirty="0" smtClean="0"/>
              <a:t>See how the ids chosen when creating the Input fields are very important since you will be using them again and the eclipse program will not correct them or recognize the error.</a:t>
            </a:r>
          </a:p>
          <a:p>
            <a:endParaRPr lang="en-US" dirty="0" smtClean="0"/>
          </a:p>
          <a:p>
            <a:endParaRPr lang="en-US" dirty="0"/>
          </a:p>
          <a:p>
            <a:endParaRPr lang="en-US" dirty="0" smtClean="0"/>
          </a:p>
          <a:p>
            <a:r>
              <a:rPr lang="en-US" dirty="0" smtClean="0"/>
              <a:t>For creating a new entry you should only provide the path to the table as well as the element to be added:</a:t>
            </a:r>
          </a:p>
          <a:p>
            <a:r>
              <a:rPr lang="en-US" dirty="0" err="1"/>
              <a:t>sap.ui.getCore</a:t>
            </a:r>
            <a:r>
              <a:rPr lang="en-US" dirty="0"/>
              <a:t>().</a:t>
            </a:r>
            <a:r>
              <a:rPr lang="en-US" dirty="0" err="1"/>
              <a:t>getModel</a:t>
            </a:r>
            <a:r>
              <a:rPr lang="en-US" dirty="0"/>
              <a:t>('data1').create('/Products', </a:t>
            </a:r>
            <a:r>
              <a:rPr lang="en-US" dirty="0" err="1"/>
              <a:t>newEntry</a:t>
            </a:r>
            <a:r>
              <a:rPr lang="en-US" dirty="0"/>
              <a:t>);</a:t>
            </a:r>
          </a:p>
          <a:p>
            <a:r>
              <a:rPr lang="en-US" dirty="0" smtClean="0"/>
              <a:t>To see the changes, the data model should be refreshed using .refresh().</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119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060" y="2197249"/>
            <a:ext cx="6158826" cy="102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3759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14: Delete record</a:t>
            </a:r>
            <a:endParaRPr lang="en-US" dirty="0"/>
          </a:p>
        </p:txBody>
      </p:sp>
      <p:sp>
        <p:nvSpPr>
          <p:cNvPr id="3" name="Content Placeholder 2"/>
          <p:cNvSpPr>
            <a:spLocks noGrp="1"/>
          </p:cNvSpPr>
          <p:nvPr>
            <p:ph idx="1"/>
          </p:nvPr>
        </p:nvSpPr>
        <p:spPr/>
        <p:txBody>
          <a:bodyPr/>
          <a:lstStyle/>
          <a:p>
            <a:r>
              <a:rPr lang="en-US" dirty="0" smtClean="0"/>
              <a:t>A lot of the code that you have used for creating a new entry can be copied into the delete function, this way you can avoid spelling ids wrong.</a:t>
            </a:r>
          </a:p>
          <a:p>
            <a:r>
              <a:rPr lang="en-US" dirty="0" smtClean="0"/>
              <a:t>To retrieve the item being selected, the inspection method can be used.</a:t>
            </a:r>
          </a:p>
          <a:p>
            <a:pPr marL="1042988" lvl="2" indent="0">
              <a:buNone/>
            </a:pPr>
            <a:r>
              <a:rPr lang="en-US" dirty="0"/>
              <a:t> </a:t>
            </a:r>
            <a:r>
              <a:rPr lang="en-US" b="1"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name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byId</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Productslist</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getSelectedItem</a:t>
            </a:r>
            <a:r>
              <a:rPr lang="en-US" dirty="0">
                <a:latin typeface="Microsoft Yi Baiti" pitchFamily="66" charset="0"/>
                <a:ea typeface="Microsoft Yi Baiti" pitchFamily="66" charset="0"/>
              </a:rPr>
              <a:t>();</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path1 = name.oBindingContexts.data1.sPath;</a:t>
            </a:r>
            <a:endParaRPr lang="en-US" sz="2800" dirty="0">
              <a:latin typeface="Microsoft Yi Baiti" pitchFamily="66" charset="0"/>
              <a:ea typeface="Microsoft Yi Baiti" pitchFamily="66" charset="0"/>
            </a:endParaRPr>
          </a:p>
          <a:p>
            <a:pPr marL="1042988" lvl="2" indent="0">
              <a:buNone/>
            </a:pPr>
            <a:r>
              <a:rPr lang="en-US" b="1"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item = </a:t>
            </a:r>
            <a:r>
              <a:rPr lang="en-US" dirty="0" err="1">
                <a:latin typeface="Microsoft Yi Baiti" pitchFamily="66" charset="0"/>
                <a:ea typeface="Microsoft Yi Baiti" pitchFamily="66" charset="0"/>
              </a:rPr>
              <a:t>sap.ui.getCore</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getModel</a:t>
            </a:r>
            <a:r>
              <a:rPr lang="en-US" dirty="0">
                <a:latin typeface="Microsoft Yi Baiti" pitchFamily="66" charset="0"/>
                <a:ea typeface="Microsoft Yi Baiti" pitchFamily="66" charset="0"/>
              </a:rPr>
              <a:t>('data1').</a:t>
            </a:r>
            <a:r>
              <a:rPr lang="en-US" dirty="0" err="1">
                <a:latin typeface="Microsoft Yi Baiti" pitchFamily="66" charset="0"/>
                <a:ea typeface="Microsoft Yi Baiti" pitchFamily="66" charset="0"/>
              </a:rPr>
              <a:t>getProperty</a:t>
            </a:r>
            <a:r>
              <a:rPr lang="en-US" dirty="0">
                <a:latin typeface="Microsoft Yi Baiti" pitchFamily="66" charset="0"/>
                <a:ea typeface="Microsoft Yi Baiti" pitchFamily="66" charset="0"/>
              </a:rPr>
              <a:t>(path1);</a:t>
            </a:r>
            <a:endParaRPr lang="en-US" sz="2800" dirty="0">
              <a:latin typeface="Microsoft Yi Baiti" pitchFamily="66" charset="0"/>
              <a:ea typeface="Microsoft Yi Baiti" pitchFamily="66" charset="0"/>
            </a:endParaRPr>
          </a:p>
          <a:p>
            <a:pPr lvl="1"/>
            <a:r>
              <a:rPr lang="en-US" dirty="0" smtClean="0"/>
              <a:t>The inspection method requires that you print the element out to the console and expanding the structure to get the path to the specific property</a:t>
            </a:r>
            <a:endParaRPr lang="en-US" dirty="0"/>
          </a:p>
          <a:p>
            <a:r>
              <a:rPr lang="en-US" dirty="0" smtClean="0"/>
              <a:t>To delete a record you should provide the path to the item. </a:t>
            </a:r>
            <a:r>
              <a:rPr lang="en-US" dirty="0" err="1" smtClean="0"/>
              <a:t>Eg</a:t>
            </a:r>
            <a:r>
              <a:rPr lang="en-US" dirty="0" smtClean="0"/>
              <a:t> : /Products(8)</a:t>
            </a:r>
          </a:p>
          <a:p>
            <a:r>
              <a:rPr lang="en-US" dirty="0" smtClean="0"/>
              <a:t>The remove function will be used.</a:t>
            </a:r>
          </a:p>
          <a:p>
            <a:r>
              <a:rPr lang="en-US" dirty="0" smtClean="0"/>
              <a:t>Remember to destroy the </a:t>
            </a:r>
            <a:r>
              <a:rPr lang="en-US" dirty="0" err="1" smtClean="0"/>
              <a:t>deletedialog</a:t>
            </a: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295" y="4429497"/>
            <a:ext cx="4968552" cy="209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14230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15</a:t>
            </a:r>
            <a:r>
              <a:rPr lang="en-US" smtClean="0"/>
              <a:t>: Update</a:t>
            </a:r>
            <a:endParaRPr lang="en-US"/>
          </a:p>
        </p:txBody>
      </p:sp>
      <p:sp>
        <p:nvSpPr>
          <p:cNvPr id="3" name="Content Placeholder 2"/>
          <p:cNvSpPr>
            <a:spLocks noGrp="1"/>
          </p:cNvSpPr>
          <p:nvPr>
            <p:ph idx="1"/>
          </p:nvPr>
        </p:nvSpPr>
        <p:spPr/>
        <p:txBody>
          <a:bodyPr/>
          <a:lstStyle/>
          <a:p>
            <a:r>
              <a:rPr lang="en-US" dirty="0" smtClean="0"/>
              <a:t>In this tutorial we are again using the dialog element.</a:t>
            </a:r>
          </a:p>
          <a:p>
            <a:r>
              <a:rPr lang="en-US" dirty="0" smtClean="0"/>
              <a:t>The contents of creating a new entry dialog </a:t>
            </a:r>
            <a:r>
              <a:rPr lang="en-US" dirty="0"/>
              <a:t> </a:t>
            </a:r>
            <a:r>
              <a:rPr lang="en-US" dirty="0" smtClean="0"/>
              <a:t>can be copied but with a few minor changes.</a:t>
            </a:r>
          </a:p>
          <a:p>
            <a:pPr lvl="1"/>
            <a:r>
              <a:rPr lang="en-US" dirty="0" smtClean="0"/>
              <a:t>The values of the selected item should be added to the input fields.</a:t>
            </a:r>
          </a:p>
          <a:p>
            <a:pPr lvl="2"/>
            <a:r>
              <a:rPr lang="en-US" dirty="0" smtClean="0"/>
              <a:t>The value can be retrieved by the inspection method.</a:t>
            </a:r>
          </a:p>
          <a:p>
            <a:pPr lvl="2"/>
            <a:r>
              <a:rPr lang="en-US" dirty="0" smtClean="0"/>
              <a:t>Remember to cross-reference the ids you use:</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121</a:t>
            </a:fld>
            <a:endParaRPr lang="en-US"/>
          </a:p>
        </p:txBody>
      </p:sp>
      <p:pic>
        <p:nvPicPr>
          <p:cNvPr id="5" name="Picture 4"/>
          <p:cNvPicPr/>
          <p:nvPr/>
        </p:nvPicPr>
        <p:blipFill>
          <a:blip r:embed="rId2"/>
          <a:stretch>
            <a:fillRect/>
          </a:stretch>
        </p:blipFill>
        <p:spPr>
          <a:xfrm>
            <a:off x="696118" y="3565401"/>
            <a:ext cx="2686050" cy="2676525"/>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255" y="3643506"/>
            <a:ext cx="29527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2175967" y="4357489"/>
            <a:ext cx="4068663" cy="288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07567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15:Update</a:t>
            </a:r>
            <a:endParaRPr lang="en-US" dirty="0"/>
          </a:p>
        </p:txBody>
      </p:sp>
      <p:sp>
        <p:nvSpPr>
          <p:cNvPr id="3" name="Content Placeholder 2"/>
          <p:cNvSpPr>
            <a:spLocks noGrp="1"/>
          </p:cNvSpPr>
          <p:nvPr>
            <p:ph idx="1"/>
          </p:nvPr>
        </p:nvSpPr>
        <p:spPr/>
        <p:txBody>
          <a:bodyPr/>
          <a:lstStyle/>
          <a:p>
            <a:r>
              <a:rPr lang="en-US" dirty="0" smtClean="0"/>
              <a:t>The code used to submit new data to the model can be used to update the changes </a:t>
            </a:r>
            <a:r>
              <a:rPr lang="en-US" dirty="0" err="1" smtClean="0"/>
              <a:t>aswell</a:t>
            </a:r>
            <a:r>
              <a:rPr lang="en-US" dirty="0" smtClean="0"/>
              <a:t>, the only </a:t>
            </a:r>
            <a:r>
              <a:rPr lang="en-US" dirty="0" err="1" smtClean="0"/>
              <a:t>diference</a:t>
            </a:r>
            <a:r>
              <a:rPr lang="en-US" dirty="0" smtClean="0"/>
              <a:t> is:</a:t>
            </a:r>
          </a:p>
          <a:p>
            <a:pPr lvl="1"/>
            <a:r>
              <a:rPr lang="en-US" dirty="0" smtClean="0"/>
              <a:t>The update function instead of create function is used.</a:t>
            </a:r>
          </a:p>
          <a:p>
            <a:pPr lvl="1"/>
            <a:r>
              <a:rPr lang="en-US" dirty="0" smtClean="0"/>
              <a:t>The path to the selected item is required as well as the new data.</a:t>
            </a:r>
          </a:p>
          <a:p>
            <a:r>
              <a:rPr lang="en-US" dirty="0" smtClean="0"/>
              <a:t>Remember to also destroy the dialog and its elements by id.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122</a:t>
            </a:fld>
            <a:endParaRPr lang="en-US"/>
          </a:p>
        </p:txBody>
      </p:sp>
    </p:spTree>
    <p:extLst>
      <p:ext uri="{BB962C8B-B14F-4D97-AF65-F5344CB8AC3E}">
        <p14:creationId xmlns:p14="http://schemas.microsoft.com/office/powerpoint/2010/main" val="2245500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View</a:t>
            </a:r>
            <a:endParaRPr lang="en-US" dirty="0"/>
          </a:p>
        </p:txBody>
      </p:sp>
      <p:sp>
        <p:nvSpPr>
          <p:cNvPr id="3" name="Content Placeholder 2"/>
          <p:cNvSpPr>
            <a:spLocks noGrp="1"/>
          </p:cNvSpPr>
          <p:nvPr>
            <p:ph idx="1"/>
          </p:nvPr>
        </p:nvSpPr>
        <p:spPr/>
        <p:txBody>
          <a:bodyPr/>
          <a:lstStyle/>
          <a:p>
            <a:r>
              <a:rPr lang="en-US" dirty="0" smtClean="0"/>
              <a:t>Before we write the application in XML we will first familiarize with XML by incorporating it into a MVC format application.</a:t>
            </a:r>
          </a:p>
          <a:p>
            <a:r>
              <a:rPr lang="en-US" dirty="0" smtClean="0"/>
              <a:t>The view of an MVC format application can also be created in XML instead of </a:t>
            </a:r>
            <a:r>
              <a:rPr lang="en-US" dirty="0" err="1" smtClean="0"/>
              <a:t>javascript</a:t>
            </a:r>
            <a:r>
              <a:rPr lang="en-US" dirty="0" smtClean="0"/>
              <a:t>.</a:t>
            </a:r>
          </a:p>
          <a:p>
            <a:r>
              <a:rPr lang="en-US" dirty="0" smtClean="0"/>
              <a:t>The reason we are exploring XML is because </a:t>
            </a:r>
            <a:r>
              <a:rPr lang="en-US" dirty="0"/>
              <a:t>even though </a:t>
            </a:r>
            <a:r>
              <a:rPr lang="en-US" dirty="0" err="1"/>
              <a:t>Fiori</a:t>
            </a:r>
            <a:r>
              <a:rPr lang="en-US" dirty="0"/>
              <a:t> </a:t>
            </a:r>
            <a:r>
              <a:rPr lang="en-US" dirty="0" smtClean="0"/>
              <a:t>1 </a:t>
            </a:r>
            <a:r>
              <a:rPr lang="en-US" dirty="0"/>
              <a:t>apps are written in HTML, </a:t>
            </a:r>
            <a:r>
              <a:rPr lang="en-US" dirty="0" err="1"/>
              <a:t>Fiori</a:t>
            </a:r>
            <a:r>
              <a:rPr lang="en-US" dirty="0"/>
              <a:t> 2 will be written in XML</a:t>
            </a:r>
            <a:r>
              <a:rPr lang="en-US" dirty="0" smtClean="0"/>
              <a:t>.</a:t>
            </a:r>
            <a:endParaRPr lang="en-US" dirty="0"/>
          </a:p>
          <a:p>
            <a:r>
              <a:rPr lang="en-US" dirty="0" smtClean="0"/>
              <a:t>XML look very similar to HTML and are incorporated into the MVC format.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123</a:t>
            </a:fld>
            <a:endParaRPr lang="en-US"/>
          </a:p>
        </p:txBody>
      </p:sp>
      <p:pic>
        <p:nvPicPr>
          <p:cNvPr id="5" name="Picture 4"/>
          <p:cNvPicPr/>
          <p:nvPr/>
        </p:nvPicPr>
        <p:blipFill>
          <a:blip r:embed="rId2"/>
          <a:stretch>
            <a:fillRect/>
          </a:stretch>
        </p:blipFill>
        <p:spPr>
          <a:xfrm>
            <a:off x="1887935" y="3489960"/>
            <a:ext cx="5943600" cy="3034665"/>
          </a:xfrm>
          <a:prstGeom prst="rect">
            <a:avLst/>
          </a:prstGeom>
        </p:spPr>
      </p:pic>
    </p:spTree>
    <p:extLst>
      <p:ext uri="{BB962C8B-B14F-4D97-AF65-F5344CB8AC3E}">
        <p14:creationId xmlns:p14="http://schemas.microsoft.com/office/powerpoint/2010/main" val="29962134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16: XML in MVC</a:t>
            </a:r>
            <a:endParaRPr lang="en-US" dirty="0"/>
          </a:p>
        </p:txBody>
      </p:sp>
      <p:sp>
        <p:nvSpPr>
          <p:cNvPr id="3" name="Content Placeholder 2"/>
          <p:cNvSpPr>
            <a:spLocks noGrp="1"/>
          </p:cNvSpPr>
          <p:nvPr>
            <p:ph idx="1"/>
          </p:nvPr>
        </p:nvSpPr>
        <p:spPr/>
        <p:txBody>
          <a:bodyPr/>
          <a:lstStyle/>
          <a:p>
            <a:r>
              <a:rPr lang="en-US" dirty="0" smtClean="0"/>
              <a:t>The XML view page are included into the application in the following manner:</a:t>
            </a:r>
          </a:p>
          <a:p>
            <a:endParaRPr lang="en-US" dirty="0"/>
          </a:p>
          <a:p>
            <a:endParaRPr lang="en-US" dirty="0" smtClean="0"/>
          </a:p>
          <a:p>
            <a:endParaRPr lang="en-US" dirty="0"/>
          </a:p>
          <a:p>
            <a:endParaRPr lang="en-US" dirty="0" smtClean="0"/>
          </a:p>
          <a:p>
            <a:r>
              <a:rPr lang="en-US" dirty="0" smtClean="0"/>
              <a:t>The </a:t>
            </a:r>
            <a:r>
              <a:rPr lang="en-US" dirty="0" err="1" smtClean="0"/>
              <a:t>main.view</a:t>
            </a:r>
            <a:r>
              <a:rPr lang="en-US" dirty="0" smtClean="0"/>
              <a:t> XML page will look like this:</a:t>
            </a:r>
          </a:p>
          <a:p>
            <a:endParaRPr lang="en-US" dirty="0"/>
          </a:p>
          <a:p>
            <a:endParaRPr lang="en-US" dirty="0" smtClean="0"/>
          </a:p>
          <a:p>
            <a:endParaRPr lang="en-US" dirty="0"/>
          </a:p>
          <a:p>
            <a:endParaRPr lang="en-US" dirty="0" smtClean="0"/>
          </a:p>
          <a:p>
            <a:r>
              <a:rPr lang="en-US" dirty="0" smtClean="0"/>
              <a:t>The “view” contains a “Page” that has the contents in the “content” division.</a:t>
            </a:r>
            <a:endParaRPr lang="en-US" dirty="0"/>
          </a:p>
          <a:p>
            <a:r>
              <a:rPr lang="en-US" smtClean="0"/>
              <a:t>XML comments:     &lt;!--    --&gt;</a:t>
            </a:r>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191" y="1898194"/>
            <a:ext cx="54197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3328095" y="3493393"/>
            <a:ext cx="5886450" cy="1314450"/>
          </a:xfrm>
          <a:prstGeom prst="rect">
            <a:avLst/>
          </a:prstGeom>
        </p:spPr>
      </p:pic>
    </p:spTree>
    <p:extLst>
      <p:ext uri="{BB962C8B-B14F-4D97-AF65-F5344CB8AC3E}">
        <p14:creationId xmlns:p14="http://schemas.microsoft.com/office/powerpoint/2010/main" val="26435420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View: Use the API Reference Documentation</a:t>
            </a:r>
            <a:endParaRPr lang="en-US" dirty="0"/>
          </a:p>
        </p:txBody>
      </p:sp>
      <p:sp>
        <p:nvSpPr>
          <p:cNvPr id="3" name="Content Placeholder 2"/>
          <p:cNvSpPr>
            <a:spLocks noGrp="1"/>
          </p:cNvSpPr>
          <p:nvPr>
            <p:ph idx="1"/>
          </p:nvPr>
        </p:nvSpPr>
        <p:spPr/>
        <p:txBody>
          <a:bodyPr/>
          <a:lstStyle/>
          <a:p>
            <a:r>
              <a:rPr lang="en-US" dirty="0" smtClean="0"/>
              <a:t>When you look at the </a:t>
            </a:r>
            <a:r>
              <a:rPr lang="en-US" dirty="0" err="1" smtClean="0"/>
              <a:t>contructor</a:t>
            </a:r>
            <a:r>
              <a:rPr lang="en-US" dirty="0" smtClean="0"/>
              <a:t> in the API reference documentation of the Page all the Attributes, Aggregations, Associations and Events are shown, you should be familiar with the use of this documentation.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125</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541" y="2413273"/>
            <a:ext cx="814387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0228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16: XML adding elements</a:t>
            </a:r>
            <a:endParaRPr lang="en-US" dirty="0"/>
          </a:p>
        </p:txBody>
      </p:sp>
      <p:sp>
        <p:nvSpPr>
          <p:cNvPr id="3" name="Content Placeholder 2"/>
          <p:cNvSpPr>
            <a:spLocks noGrp="1"/>
          </p:cNvSpPr>
          <p:nvPr>
            <p:ph idx="1"/>
          </p:nvPr>
        </p:nvSpPr>
        <p:spPr/>
        <p:txBody>
          <a:bodyPr/>
          <a:lstStyle/>
          <a:p>
            <a:r>
              <a:rPr lang="en-US" dirty="0" smtClean="0"/>
              <a:t>The prefix namespaces:</a:t>
            </a:r>
          </a:p>
          <a:p>
            <a:pPr lvl="1"/>
            <a:r>
              <a:rPr lang="en-US" dirty="0" smtClean="0"/>
              <a:t>The prefix “core” is used on the root element itself, the “</a:t>
            </a:r>
            <a:r>
              <a:rPr lang="en-US" dirty="0" err="1" smtClean="0"/>
              <a:t>core:View</a:t>
            </a:r>
            <a:r>
              <a:rPr lang="en-US" dirty="0" smtClean="0"/>
              <a:t>”</a:t>
            </a:r>
          </a:p>
          <a:p>
            <a:pPr lvl="1"/>
            <a:r>
              <a:rPr lang="en-US" dirty="0" smtClean="0"/>
              <a:t>The namespace </a:t>
            </a:r>
            <a:r>
              <a:rPr lang="en-US" dirty="0" err="1" smtClean="0"/>
              <a:t>sap.m</a:t>
            </a:r>
            <a:r>
              <a:rPr lang="en-US" dirty="0" smtClean="0"/>
              <a:t> and </a:t>
            </a:r>
            <a:r>
              <a:rPr lang="en-US" dirty="0" err="1" smtClean="0"/>
              <a:t>sap.ui.core</a:t>
            </a:r>
            <a:r>
              <a:rPr lang="en-US" dirty="0" smtClean="0"/>
              <a:t> </a:t>
            </a:r>
            <a:r>
              <a:rPr lang="en-US" dirty="0" err="1" smtClean="0"/>
              <a:t>ince</a:t>
            </a:r>
            <a:r>
              <a:rPr lang="en-US" dirty="0" smtClean="0"/>
              <a:t> most of the controls are from these libraries.</a:t>
            </a:r>
          </a:p>
          <a:p>
            <a:r>
              <a:rPr lang="en-US" dirty="0" smtClean="0"/>
              <a:t>Controls:</a:t>
            </a:r>
          </a:p>
          <a:p>
            <a:pPr lvl="1"/>
            <a:r>
              <a:rPr lang="en-US" dirty="0" smtClean="0"/>
              <a:t>Adding a control is as simple as opening and closing an element pair: &lt;Page&gt;…&lt;/Page&gt;</a:t>
            </a:r>
          </a:p>
          <a:p>
            <a:pPr lvl="1"/>
            <a:r>
              <a:rPr lang="en-US" dirty="0" smtClean="0"/>
              <a:t>Similar to the elements in </a:t>
            </a:r>
            <a:r>
              <a:rPr lang="en-US" dirty="0" err="1" smtClean="0"/>
              <a:t>javascript</a:t>
            </a:r>
            <a:r>
              <a:rPr lang="en-US" dirty="0" smtClean="0"/>
              <a:t>, the control Page has attribute: Title amongst others Properties are declared using XML attributes(title=“title”).</a:t>
            </a:r>
          </a:p>
          <a:p>
            <a:pPr lvl="2"/>
            <a:r>
              <a:rPr lang="en-US" dirty="0" smtClean="0"/>
              <a:t>These are added within the control.</a:t>
            </a:r>
          </a:p>
          <a:p>
            <a:pPr lvl="2"/>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454" y="4933553"/>
            <a:ext cx="3362265" cy="159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3722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16: XML aggregations</a:t>
            </a:r>
            <a:endParaRPr lang="en-US" dirty="0"/>
          </a:p>
        </p:txBody>
      </p:sp>
      <p:sp>
        <p:nvSpPr>
          <p:cNvPr id="3" name="Content Placeholder 2"/>
          <p:cNvSpPr>
            <a:spLocks noGrp="1"/>
          </p:cNvSpPr>
          <p:nvPr>
            <p:ph idx="1"/>
          </p:nvPr>
        </p:nvSpPr>
        <p:spPr/>
        <p:txBody>
          <a:bodyPr/>
          <a:lstStyle/>
          <a:p>
            <a:r>
              <a:rPr lang="en-US" dirty="0" smtClean="0"/>
              <a:t>An aggregation can be seen as a child control of the current control.</a:t>
            </a:r>
          </a:p>
          <a:p>
            <a:pPr lvl="1"/>
            <a:r>
              <a:rPr lang="en-US" dirty="0" smtClean="0"/>
              <a:t>The child controls inherits from the parent control.</a:t>
            </a:r>
          </a:p>
          <a:p>
            <a:pPr lvl="1"/>
            <a:r>
              <a:rPr lang="en-US" dirty="0"/>
              <a:t> </a:t>
            </a:r>
            <a:r>
              <a:rPr lang="en-US" dirty="0" smtClean="0"/>
              <a:t>thus in this example, the footer represents an aggregation or child control.</a:t>
            </a:r>
          </a:p>
          <a:p>
            <a:pPr lvl="1"/>
            <a:r>
              <a:rPr lang="en-US" dirty="0"/>
              <a:t> </a:t>
            </a:r>
            <a:r>
              <a:rPr lang="en-US" dirty="0" smtClean="0"/>
              <a:t>the aggregation expects the </a:t>
            </a:r>
            <a:r>
              <a:rPr lang="en-US" dirty="0" err="1" smtClean="0"/>
              <a:t>sap.m.Bar</a:t>
            </a:r>
            <a:r>
              <a:rPr lang="en-US" dirty="0" smtClean="0"/>
              <a:t> </a:t>
            </a:r>
          </a:p>
          <a:p>
            <a:pPr lvl="1"/>
            <a:r>
              <a:rPr lang="en-US" dirty="0" smtClean="0"/>
              <a:t>The Bar will also have its own Properties and aggregations as in its </a:t>
            </a:r>
            <a:r>
              <a:rPr lang="en-US" dirty="0" err="1" smtClean="0"/>
              <a:t>javascript</a:t>
            </a:r>
            <a:r>
              <a:rPr lang="en-US" dirty="0" smtClean="0"/>
              <a:t> use.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127</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534" y="3352825"/>
            <a:ext cx="3362265" cy="159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926" y="4285481"/>
            <a:ext cx="4534389" cy="189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6765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16: XML Events and Navigation</a:t>
            </a:r>
            <a:endParaRPr lang="en-US" dirty="0"/>
          </a:p>
        </p:txBody>
      </p:sp>
      <p:sp>
        <p:nvSpPr>
          <p:cNvPr id="3" name="Content Placeholder 2"/>
          <p:cNvSpPr>
            <a:spLocks noGrp="1"/>
          </p:cNvSpPr>
          <p:nvPr>
            <p:ph idx="1"/>
          </p:nvPr>
        </p:nvSpPr>
        <p:spPr/>
        <p:txBody>
          <a:bodyPr/>
          <a:lstStyle/>
          <a:p>
            <a:r>
              <a:rPr lang="en-US" dirty="0"/>
              <a:t> In </a:t>
            </a:r>
            <a:r>
              <a:rPr lang="en-US" dirty="0" err="1"/>
              <a:t>javascript</a:t>
            </a:r>
            <a:r>
              <a:rPr lang="en-US" dirty="0"/>
              <a:t> we would call the function using reverence </a:t>
            </a:r>
            <a:r>
              <a:rPr lang="en-US" dirty="0" err="1"/>
              <a:t>oController.gotoProducts</a:t>
            </a:r>
            <a:r>
              <a:rPr lang="en-US" dirty="0"/>
              <a:t>, </a:t>
            </a:r>
            <a:r>
              <a:rPr lang="en-US" dirty="0" smtClean="0"/>
              <a:t>in XML we  </a:t>
            </a:r>
            <a:r>
              <a:rPr lang="en-US" dirty="0"/>
              <a:t>just use “</a:t>
            </a:r>
            <a:r>
              <a:rPr lang="en-US" dirty="0" err="1"/>
              <a:t>gotoProducts</a:t>
            </a:r>
            <a:r>
              <a:rPr lang="en-US" dirty="0" smtClean="0"/>
              <a:t>”.</a:t>
            </a:r>
          </a:p>
          <a:p>
            <a:pPr marL="0" indent="0">
              <a:buNone/>
            </a:pPr>
            <a:r>
              <a:rPr lang="en-US" dirty="0" smtClean="0"/>
              <a:t>		&lt;</a:t>
            </a:r>
            <a:r>
              <a:rPr lang="en-US" dirty="0"/>
              <a:t>Button text=</a:t>
            </a:r>
            <a:r>
              <a:rPr lang="en-US" i="1" dirty="0"/>
              <a:t>"products" press="</a:t>
            </a:r>
            <a:r>
              <a:rPr lang="en-US" i="1" dirty="0" err="1"/>
              <a:t>gotoProducts</a:t>
            </a:r>
            <a:r>
              <a:rPr lang="en-US" i="1" dirty="0"/>
              <a:t>"&gt;&lt;/Button&gt;</a:t>
            </a:r>
            <a:endParaRPr lang="en-US" dirty="0" smtClean="0"/>
          </a:p>
          <a:p>
            <a:r>
              <a:rPr lang="en-US" dirty="0" smtClean="0"/>
              <a:t>The event being created are exactly the same as the events used with </a:t>
            </a:r>
            <a:r>
              <a:rPr lang="en-US" dirty="0" err="1" smtClean="0"/>
              <a:t>javascript</a:t>
            </a:r>
            <a:r>
              <a:rPr lang="en-US" dirty="0" smtClean="0"/>
              <a:t>.</a:t>
            </a:r>
          </a:p>
          <a:p>
            <a:r>
              <a:rPr lang="en-US" dirty="0" smtClean="0"/>
              <a:t>Because we are building our application on another xml view, the ids are referenced differently. The id can be found using “&lt;the application id&gt;--&lt;Page or view id&gt;”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128</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698" y="3476625"/>
            <a:ext cx="6000116" cy="95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208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Header</a:t>
            </a:r>
            <a:endParaRPr lang="en-US" dirty="0"/>
          </a:p>
        </p:txBody>
      </p:sp>
      <p:sp>
        <p:nvSpPr>
          <p:cNvPr id="3" name="Content Placeholder 2"/>
          <p:cNvSpPr>
            <a:spLocks noGrp="1"/>
          </p:cNvSpPr>
          <p:nvPr>
            <p:ph idx="1"/>
          </p:nvPr>
        </p:nvSpPr>
        <p:spPr>
          <a:xfrm>
            <a:off x="696118" y="1419226"/>
            <a:ext cx="9296401" cy="2002159"/>
          </a:xfrm>
        </p:spPr>
        <p:txBody>
          <a:bodyPr>
            <a:normAutofit lnSpcReduction="10000"/>
          </a:bodyPr>
          <a:lstStyle/>
          <a:p>
            <a:r>
              <a:rPr lang="en-US" dirty="0" smtClean="0"/>
              <a:t>The following can be contained within the  header:</a:t>
            </a:r>
          </a:p>
          <a:p>
            <a:pPr lvl="1"/>
            <a:r>
              <a:rPr lang="en-US" dirty="0" smtClean="0"/>
              <a:t>Metadata such as the character encoding</a:t>
            </a:r>
          </a:p>
          <a:p>
            <a:pPr lvl="1"/>
            <a:r>
              <a:rPr lang="en-US" dirty="0" smtClean="0"/>
              <a:t>Logical connections and links to other resources.</a:t>
            </a:r>
          </a:p>
          <a:p>
            <a:pPr lvl="1"/>
            <a:r>
              <a:rPr lang="en-US" dirty="0" smtClean="0"/>
              <a:t>Style sheet definitions through out the document.</a:t>
            </a:r>
          </a:p>
          <a:p>
            <a:pPr lvl="1"/>
            <a:r>
              <a:rPr lang="en-US" dirty="0" smtClean="0"/>
              <a:t>Areas for JAVASCRIPT code.</a:t>
            </a:r>
          </a:p>
          <a:p>
            <a:r>
              <a:rPr lang="en-US" dirty="0" smtClean="0"/>
              <a:t>Example: Basic SAPUI5 page:</a:t>
            </a:r>
          </a:p>
          <a:p>
            <a:pPr lvl="1"/>
            <a:endParaRPr lang="en-US" dirty="0"/>
          </a:p>
          <a:p>
            <a:pPr lvl="1"/>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12</a:t>
            </a:fld>
            <a:endParaRPr lang="en-US"/>
          </a:p>
        </p:txBody>
      </p:sp>
      <p:sp>
        <p:nvSpPr>
          <p:cNvPr id="5" name="Rectangle 4"/>
          <p:cNvSpPr/>
          <p:nvPr/>
        </p:nvSpPr>
        <p:spPr>
          <a:xfrm>
            <a:off x="696118" y="3421385"/>
            <a:ext cx="7024465" cy="30243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&lt;head&gt;</a:t>
            </a:r>
          </a:p>
          <a:p>
            <a:r>
              <a:rPr lang="en-US" dirty="0" smtClean="0">
                <a:latin typeface="Microsoft Yi Baiti" pitchFamily="66" charset="0"/>
                <a:ea typeface="Microsoft Yi Baiti" pitchFamily="66" charset="0"/>
              </a:rPr>
              <a:t>&lt;meta http-</a:t>
            </a:r>
            <a:r>
              <a:rPr lang="en-US" dirty="0" err="1" smtClean="0">
                <a:latin typeface="Microsoft Yi Baiti" pitchFamily="66" charset="0"/>
                <a:ea typeface="Microsoft Yi Baiti" pitchFamily="66" charset="0"/>
              </a:rPr>
              <a:t>equiv</a:t>
            </a:r>
            <a:r>
              <a:rPr lang="en-US" dirty="0" smtClean="0">
                <a:latin typeface="Microsoft Yi Baiti" pitchFamily="66" charset="0"/>
                <a:ea typeface="Microsoft Yi Baiti" pitchFamily="66" charset="0"/>
              </a:rPr>
              <a:t>=“X-UA-Compatible” </a:t>
            </a:r>
            <a:r>
              <a:rPr lang="en-US" dirty="0" err="1" smtClean="0">
                <a:latin typeface="Microsoft Yi Baiti" pitchFamily="66" charset="0"/>
                <a:ea typeface="Microsoft Yi Baiti" pitchFamily="66" charset="0"/>
              </a:rPr>
              <a:t>contant</a:t>
            </a:r>
            <a:r>
              <a:rPr lang="en-US" dirty="0" smtClean="0">
                <a:latin typeface="Microsoft Yi Baiti" pitchFamily="66" charset="0"/>
                <a:ea typeface="Microsoft Yi Baiti" pitchFamily="66" charset="0"/>
              </a:rPr>
              <a:t>=“IE=edge”&gt;</a:t>
            </a:r>
          </a:p>
          <a:p>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 = “resources/sap-ui-core.js”</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id=“sap-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-bootstrap”</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-libs=“</a:t>
            </a:r>
            <a:r>
              <a:rPr lang="en-US" dirty="0" err="1" smtClean="0">
                <a:latin typeface="Microsoft Yi Baiti" pitchFamily="66" charset="0"/>
                <a:ea typeface="Microsoft Yi Baiti" pitchFamily="66" charset="0"/>
              </a:rPr>
              <a:t>sap.ui.commons</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		data-sap-</a:t>
            </a:r>
            <a:r>
              <a:rPr lang="en-US" dirty="0" err="1" smtClean="0">
                <a:latin typeface="Microsoft Yi Baiti" pitchFamily="66" charset="0"/>
                <a:ea typeface="Microsoft Yi Baiti" pitchFamily="66" charset="0"/>
              </a:rPr>
              <a:t>ui</a:t>
            </a:r>
            <a:r>
              <a:rPr lang="en-US" dirty="0" smtClean="0">
                <a:latin typeface="Microsoft Yi Baiti" pitchFamily="66" charset="0"/>
                <a:ea typeface="Microsoft Yi Baiti" pitchFamily="66" charset="0"/>
              </a:rPr>
              <a:t>-theme=“</a:t>
            </a:r>
            <a:r>
              <a:rPr lang="en-US" dirty="0" err="1" smtClean="0">
                <a:latin typeface="Microsoft Yi Baiti" pitchFamily="66" charset="0"/>
                <a:ea typeface="Microsoft Yi Baiti" pitchFamily="66" charset="0"/>
              </a:rPr>
              <a:t>sap_goldreflection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&lt;/script&gt;</a:t>
            </a:r>
          </a:p>
          <a:p>
            <a:r>
              <a:rPr lang="en-US" dirty="0" smtClean="0">
                <a:latin typeface="Microsoft Yi Baiti" pitchFamily="66" charset="0"/>
                <a:ea typeface="Microsoft Yi Baiti" pitchFamily="66" charset="0"/>
              </a:rPr>
              <a:t>&lt;/head&gt;</a:t>
            </a:r>
            <a:endParaRPr lang="en-US" dirty="0">
              <a:latin typeface="Microsoft Yi Baiti" pitchFamily="66" charset="0"/>
              <a:ea typeface="Microsoft Yi Baiti" pitchFamily="66" charset="0"/>
            </a:endParaRPr>
          </a:p>
        </p:txBody>
      </p:sp>
      <p:sp>
        <p:nvSpPr>
          <p:cNvPr id="6" name="Rectangle 5"/>
          <p:cNvSpPr/>
          <p:nvPr/>
        </p:nvSpPr>
        <p:spPr>
          <a:xfrm>
            <a:off x="6784479" y="2915434"/>
            <a:ext cx="3672408" cy="20882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Metadata:</a:t>
            </a:r>
          </a:p>
          <a:p>
            <a:r>
              <a:rPr lang="en-US" dirty="0" smtClean="0">
                <a:latin typeface="Microsoft Yi Baiti" pitchFamily="66" charset="0"/>
                <a:ea typeface="Microsoft Yi Baiti" pitchFamily="66" charset="0"/>
              </a:rPr>
              <a:t>X-UA-Compatible – </a:t>
            </a:r>
            <a:r>
              <a:rPr lang="en-US" dirty="0" smtClean="0">
                <a:ea typeface="Microsoft Yi Baiti" pitchFamily="66" charset="0"/>
              </a:rPr>
              <a:t>settings for document compatibility mode in internet explorer.</a:t>
            </a:r>
          </a:p>
          <a:p>
            <a:r>
              <a:rPr lang="en-US" dirty="0">
                <a:latin typeface="Microsoft Yi Baiti" pitchFamily="66" charset="0"/>
                <a:ea typeface="Microsoft Yi Baiti" pitchFamily="66" charset="0"/>
              </a:rPr>
              <a:t>edge</a:t>
            </a:r>
            <a:r>
              <a:rPr lang="en-US" dirty="0" smtClean="0">
                <a:ea typeface="Microsoft Yi Baiti" pitchFamily="66" charset="0"/>
              </a:rPr>
              <a:t>- Highest mode available</a:t>
            </a:r>
            <a:endParaRPr lang="en-US" dirty="0" smtClean="0"/>
          </a:p>
        </p:txBody>
      </p:sp>
      <p:cxnSp>
        <p:nvCxnSpPr>
          <p:cNvPr id="8" name="Straight Arrow Connector 7"/>
          <p:cNvCxnSpPr>
            <a:stCxn id="6" idx="1"/>
          </p:cNvCxnSpPr>
          <p:nvPr/>
        </p:nvCxnSpPr>
        <p:spPr>
          <a:xfrm flipH="1">
            <a:off x="6352431" y="3959550"/>
            <a:ext cx="432048" cy="253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568455" y="5033448"/>
            <a:ext cx="3712815" cy="79208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smtClean="0"/>
              <a:t>Path to </a:t>
            </a:r>
            <a:r>
              <a:rPr lang="en-US" dirty="0" err="1" smtClean="0"/>
              <a:t>Javascipt</a:t>
            </a:r>
            <a:r>
              <a:rPr lang="en-US" dirty="0" smtClean="0"/>
              <a:t> library</a:t>
            </a:r>
          </a:p>
        </p:txBody>
      </p:sp>
      <p:cxnSp>
        <p:nvCxnSpPr>
          <p:cNvPr id="12" name="Straight Arrow Connector 11"/>
          <p:cNvCxnSpPr/>
          <p:nvPr/>
        </p:nvCxnSpPr>
        <p:spPr>
          <a:xfrm flipH="1" flipV="1">
            <a:off x="4645190" y="4573513"/>
            <a:ext cx="1896200" cy="628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05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17: Components</a:t>
            </a:r>
            <a:endParaRPr lang="en-US" dirty="0"/>
          </a:p>
        </p:txBody>
      </p:sp>
      <p:sp>
        <p:nvSpPr>
          <p:cNvPr id="3" name="Content Placeholder 2"/>
          <p:cNvSpPr>
            <a:spLocks noGrp="1"/>
          </p:cNvSpPr>
          <p:nvPr>
            <p:ph idx="1"/>
          </p:nvPr>
        </p:nvSpPr>
        <p:spPr/>
        <p:txBody>
          <a:bodyPr/>
          <a:lstStyle/>
          <a:p>
            <a:r>
              <a:rPr lang="en-US" dirty="0" smtClean="0"/>
              <a:t>In tutorial 17 we will register our application and the folder that contains all its components:</a:t>
            </a:r>
          </a:p>
          <a:p>
            <a:endParaRPr lang="en-US" dirty="0"/>
          </a:p>
          <a:p>
            <a:endParaRPr lang="en-US" dirty="0" smtClean="0"/>
          </a:p>
          <a:p>
            <a:r>
              <a:rPr lang="en-US" dirty="0" smtClean="0"/>
              <a:t>The application we are declaring are created in an xml file as a component.</a:t>
            </a:r>
          </a:p>
          <a:p>
            <a:r>
              <a:rPr lang="en-US" dirty="0" smtClean="0"/>
              <a:t>Within the component we will declare the different views or pages.</a:t>
            </a:r>
          </a:p>
          <a:p>
            <a:endParaRPr lang="en-US" dirty="0"/>
          </a:p>
          <a:p>
            <a:endParaRPr lang="en-US" dirty="0" smtClean="0"/>
          </a:p>
          <a:p>
            <a:endParaRPr lang="en-US" dirty="0"/>
          </a:p>
          <a:p>
            <a:endParaRPr lang="en-US" dirty="0" smtClean="0"/>
          </a:p>
          <a:p>
            <a:endParaRPr lang="en-US" dirty="0"/>
          </a:p>
          <a:p>
            <a:r>
              <a:rPr lang="en-US" dirty="0" smtClean="0"/>
              <a:t>This structure is helpful if you want to use complex navigation structures or if you want to initialize some features like the data model before the pages are created.</a:t>
            </a:r>
          </a:p>
          <a:p>
            <a:r>
              <a:rPr lang="en-US" dirty="0" smtClean="0"/>
              <a:t>It would be helpful if you repeatedly compare the </a:t>
            </a:r>
            <a:r>
              <a:rPr lang="en-US" dirty="0" err="1" smtClean="0"/>
              <a:t>javascript</a:t>
            </a:r>
            <a:r>
              <a:rPr lang="en-US" dirty="0" smtClean="0"/>
              <a:t> and XML views, they are very similar.</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129</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581" y="1765201"/>
            <a:ext cx="699324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79" y="3493393"/>
            <a:ext cx="53911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2109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17: finding a Component</a:t>
            </a:r>
            <a:endParaRPr lang="en-US" dirty="0"/>
          </a:p>
        </p:txBody>
      </p:sp>
      <p:sp>
        <p:nvSpPr>
          <p:cNvPr id="3" name="Content Placeholder 2"/>
          <p:cNvSpPr>
            <a:spLocks noGrp="1"/>
          </p:cNvSpPr>
          <p:nvPr>
            <p:ph idx="1"/>
          </p:nvPr>
        </p:nvSpPr>
        <p:spPr/>
        <p:txBody>
          <a:bodyPr/>
          <a:lstStyle/>
          <a:p>
            <a:r>
              <a:rPr lang="en-US" dirty="0" smtClean="0"/>
              <a:t>Through inspection you can determine that the id references of a component works differently in this structure.</a:t>
            </a:r>
          </a:p>
          <a:p>
            <a:r>
              <a:rPr lang="en-US" dirty="0"/>
              <a:t>Can you see the id at the bottom?</a:t>
            </a:r>
          </a:p>
          <a:p>
            <a:r>
              <a:rPr lang="en-US" dirty="0"/>
              <a:t> Do you notice how the id differs from the actual id we have given?</a:t>
            </a:r>
          </a:p>
          <a:p>
            <a:r>
              <a:rPr lang="en-US" dirty="0"/>
              <a:t>Now we know how to reference the views </a:t>
            </a:r>
            <a:r>
              <a:rPr lang="en-US" dirty="0" smtClean="0"/>
              <a:t>within</a:t>
            </a:r>
          </a:p>
          <a:p>
            <a:pPr marL="0" indent="0">
              <a:buNone/>
            </a:pPr>
            <a:r>
              <a:rPr lang="en-US" dirty="0" smtClean="0"/>
              <a:t> </a:t>
            </a:r>
            <a:r>
              <a:rPr lang="en-US" dirty="0"/>
              <a:t>the category</a:t>
            </a:r>
            <a:r>
              <a:rPr lang="en-US" dirty="0" smtClean="0"/>
              <a:t>.</a:t>
            </a:r>
          </a:p>
          <a:p>
            <a:pPr marL="0" indent="0">
              <a:buNone/>
            </a:pPr>
            <a:r>
              <a:rPr lang="en-US" dirty="0"/>
              <a:t>We want the application that we have created in the </a:t>
            </a:r>
            <a:r>
              <a:rPr lang="en-US" dirty="0" err="1"/>
              <a:t>xmlview</a:t>
            </a:r>
            <a:r>
              <a:rPr lang="en-US" dirty="0"/>
              <a:t> thus we would use the id: “components- -app”, and to get the page we want to navigate to we would use “components- -product”.</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130</a:t>
            </a:fld>
            <a:endParaRPr lang="en-US"/>
          </a:p>
        </p:txBody>
      </p:sp>
      <p:pic>
        <p:nvPicPr>
          <p:cNvPr id="5" name="Picture 4"/>
          <p:cNvPicPr/>
          <p:nvPr/>
        </p:nvPicPr>
        <p:blipFill>
          <a:blip r:embed="rId2"/>
          <a:stretch>
            <a:fillRect/>
          </a:stretch>
        </p:blipFill>
        <p:spPr>
          <a:xfrm>
            <a:off x="6712471" y="1819275"/>
            <a:ext cx="3028950" cy="4705350"/>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18" y="4501505"/>
            <a:ext cx="604867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4993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18: </a:t>
            </a:r>
            <a:r>
              <a:rPr lang="en-US" dirty="0" err="1"/>
              <a:t>D</a:t>
            </a:r>
            <a:r>
              <a:rPr lang="en-US" dirty="0" err="1" smtClean="0"/>
              <a:t>ataBinding</a:t>
            </a:r>
            <a:endParaRPr lang="en-US" dirty="0"/>
          </a:p>
        </p:txBody>
      </p:sp>
      <p:sp>
        <p:nvSpPr>
          <p:cNvPr id="3" name="Content Placeholder 2"/>
          <p:cNvSpPr>
            <a:spLocks noGrp="1"/>
          </p:cNvSpPr>
          <p:nvPr>
            <p:ph idx="1"/>
          </p:nvPr>
        </p:nvSpPr>
        <p:spPr/>
        <p:txBody>
          <a:bodyPr/>
          <a:lstStyle/>
          <a:p>
            <a:r>
              <a:rPr lang="en-US" dirty="0"/>
              <a:t>The data we are using are exactly the same as in </a:t>
            </a:r>
            <a:r>
              <a:rPr lang="en-US" dirty="0" smtClean="0"/>
              <a:t>JavaScript, </a:t>
            </a:r>
            <a:r>
              <a:rPr lang="en-US" dirty="0"/>
              <a:t>thus copy the </a:t>
            </a:r>
            <a:r>
              <a:rPr lang="en-US" dirty="0" err="1"/>
              <a:t>Mockserver</a:t>
            </a:r>
            <a:r>
              <a:rPr lang="en-US" dirty="0"/>
              <a:t> we created in tutorial 12 into the </a:t>
            </a:r>
            <a:r>
              <a:rPr lang="en-US" dirty="0" err="1"/>
              <a:t>onInit</a:t>
            </a:r>
            <a:r>
              <a:rPr lang="en-US" dirty="0"/>
              <a:t> function of the </a:t>
            </a:r>
            <a:r>
              <a:rPr lang="en-US" dirty="0" err="1"/>
              <a:t>main.controller</a:t>
            </a:r>
            <a:r>
              <a:rPr lang="en-US" dirty="0"/>
              <a:t> file. The data will thus be loaded when the application is loaded.</a:t>
            </a:r>
          </a:p>
          <a:p>
            <a:r>
              <a:rPr lang="en-US" dirty="0" smtClean="0"/>
              <a:t>For this tutorial we will create a list</a:t>
            </a:r>
          </a:p>
          <a:p>
            <a:pPr lvl="1"/>
            <a:r>
              <a:rPr lang="en-US" dirty="0"/>
              <a:t>The items of a list can be bound to the data by setting the items path as an attribute to the list.</a:t>
            </a:r>
          </a:p>
          <a:p>
            <a:pPr lvl="1"/>
            <a:r>
              <a:rPr lang="en-US" dirty="0"/>
              <a:t>The contents of this list will now be bound to the Categories table of the data1 </a:t>
            </a:r>
            <a:r>
              <a:rPr lang="en-US" dirty="0" smtClean="0"/>
              <a:t>data model.</a:t>
            </a:r>
          </a:p>
          <a:p>
            <a:pPr lvl="1"/>
            <a:endParaRPr lang="en-US" dirty="0"/>
          </a:p>
          <a:p>
            <a:pPr lvl="1"/>
            <a:endParaRPr lang="en-US" dirty="0" smtClean="0"/>
          </a:p>
          <a:p>
            <a:pPr lvl="1"/>
            <a:endParaRPr lang="en-US" dirty="0"/>
          </a:p>
          <a:p>
            <a:pPr lvl="1"/>
            <a:endParaRPr lang="en-US" dirty="0" smtClean="0"/>
          </a:p>
          <a:p>
            <a:r>
              <a:rPr lang="en-US" dirty="0"/>
              <a:t>All the functions in the handlers work exactly the same as with </a:t>
            </a:r>
            <a:r>
              <a:rPr lang="en-US" dirty="0" err="1"/>
              <a:t>javascript</a:t>
            </a:r>
            <a:r>
              <a:rPr lang="en-US" dirty="0"/>
              <a:t>, no function can be handled in the views, all events has to point to an event handler or controller. The xml page is for visible components only.</a:t>
            </a:r>
          </a:p>
          <a:p>
            <a:endParaRPr lang="en-US" dirty="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131</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291" y="3902243"/>
            <a:ext cx="7324553" cy="959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5581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19: </a:t>
            </a:r>
            <a:r>
              <a:rPr lang="en-US" dirty="0" err="1" smtClean="0"/>
              <a:t>SplitApp</a:t>
            </a:r>
            <a:endParaRPr lang="en-US" dirty="0"/>
          </a:p>
        </p:txBody>
      </p:sp>
      <p:sp>
        <p:nvSpPr>
          <p:cNvPr id="3" name="Content Placeholder 2"/>
          <p:cNvSpPr>
            <a:spLocks noGrp="1"/>
          </p:cNvSpPr>
          <p:nvPr>
            <p:ph idx="1"/>
          </p:nvPr>
        </p:nvSpPr>
        <p:spPr/>
        <p:txBody>
          <a:bodyPr/>
          <a:lstStyle/>
          <a:p>
            <a:r>
              <a:rPr lang="en-US" dirty="0" smtClean="0"/>
              <a:t>Tutorial 19 demonstrates how the structure of the index file works exactly the same when we are using XML and JavaScript files.</a:t>
            </a:r>
          </a:p>
          <a:p>
            <a:r>
              <a:rPr lang="en-US" dirty="0" smtClean="0"/>
              <a:t>This tutorial continues with the normal </a:t>
            </a:r>
            <a:r>
              <a:rPr lang="en-US" dirty="0" err="1" smtClean="0"/>
              <a:t>mvc</a:t>
            </a:r>
            <a:r>
              <a:rPr lang="en-US" dirty="0" smtClean="0"/>
              <a:t> structure used in tutorial 16</a:t>
            </a:r>
            <a:r>
              <a:rPr lang="en-US" dirty="0" smtClean="0"/>
              <a:t>.</a:t>
            </a:r>
          </a:p>
          <a:p>
            <a:r>
              <a:rPr lang="en-US" dirty="0" smtClean="0"/>
              <a:t>Let us compare the JavaScript view with the XML view declaration.</a:t>
            </a:r>
          </a:p>
          <a:p>
            <a:endParaRPr lang="en-US" dirty="0" smtClean="0"/>
          </a:p>
          <a:p>
            <a:endParaRPr lang="en-US" dirty="0"/>
          </a:p>
          <a:p>
            <a:endParaRPr lang="en-US" dirty="0" smtClean="0"/>
          </a:p>
          <a:p>
            <a:endParaRPr lang="en-US" dirty="0"/>
          </a:p>
          <a:p>
            <a:r>
              <a:rPr lang="en-US" dirty="0" smtClean="0"/>
              <a:t>Do you notice the difference?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847" y="2845320"/>
            <a:ext cx="296227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327" y="2845320"/>
            <a:ext cx="30575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68786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20: Publish-Subscribe</a:t>
            </a:r>
            <a:endParaRPr lang="en-US" dirty="0"/>
          </a:p>
        </p:txBody>
      </p:sp>
      <p:sp>
        <p:nvSpPr>
          <p:cNvPr id="3" name="Content Placeholder 2"/>
          <p:cNvSpPr>
            <a:spLocks noGrp="1"/>
          </p:cNvSpPr>
          <p:nvPr>
            <p:ph idx="1"/>
          </p:nvPr>
        </p:nvSpPr>
        <p:spPr/>
        <p:txBody>
          <a:bodyPr/>
          <a:lstStyle/>
          <a:p>
            <a:r>
              <a:rPr lang="en-US" dirty="0"/>
              <a:t>The objective of this exercise is to make use of the Publish Subscribe design by using the </a:t>
            </a:r>
            <a:r>
              <a:rPr lang="en-US" dirty="0" err="1" smtClean="0"/>
              <a:t>eventbus</a:t>
            </a:r>
            <a:r>
              <a:rPr lang="en-US" dirty="0" smtClean="0"/>
              <a:t>.</a:t>
            </a:r>
          </a:p>
          <a:p>
            <a:r>
              <a:rPr lang="en-US" dirty="0"/>
              <a:t>Instead of having two separate objects like two separate views operating on each other, we can use an event system. In this event system, methods can be subscribed to an event; another method can execute that event and publish data to the subscribed methods. </a:t>
            </a:r>
          </a:p>
          <a:p>
            <a:r>
              <a:rPr lang="en-US" dirty="0"/>
              <a:t>Each component has its own event bus. </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133</a:t>
            </a:fld>
            <a:endParaRPr lang="en-US"/>
          </a:p>
        </p:txBody>
      </p:sp>
    </p:spTree>
    <p:extLst>
      <p:ext uri="{BB962C8B-B14F-4D97-AF65-F5344CB8AC3E}">
        <p14:creationId xmlns:p14="http://schemas.microsoft.com/office/powerpoint/2010/main" val="20771274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20: Publish-Subscribe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134</a:t>
            </a:fld>
            <a:endParaRPr lang="en-US"/>
          </a:p>
        </p:txBody>
      </p:sp>
      <p:pic>
        <p:nvPicPr>
          <p:cNvPr id="5" name="Content Placeholder 4"/>
          <p:cNvPicPr>
            <a:picLocks noGrp="1"/>
          </p:cNvPicPr>
          <p:nvPr>
            <p:ph idx="1"/>
          </p:nvPr>
        </p:nvPicPr>
        <p:blipFill>
          <a:blip r:embed="rId2"/>
          <a:stretch>
            <a:fillRect/>
          </a:stretch>
        </p:blipFill>
        <p:spPr>
          <a:xfrm>
            <a:off x="1279943" y="1189137"/>
            <a:ext cx="8107549" cy="5105400"/>
          </a:xfrm>
          <a:prstGeom prst="rect">
            <a:avLst/>
          </a:prstGeom>
        </p:spPr>
      </p:pic>
    </p:spTree>
    <p:extLst>
      <p:ext uri="{BB962C8B-B14F-4D97-AF65-F5344CB8AC3E}">
        <p14:creationId xmlns:p14="http://schemas.microsoft.com/office/powerpoint/2010/main" val="39016570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20 - Publish</a:t>
            </a:r>
            <a:endParaRPr lang="en-US" dirty="0"/>
          </a:p>
        </p:txBody>
      </p:sp>
      <p:sp>
        <p:nvSpPr>
          <p:cNvPr id="3" name="Content Placeholder 2"/>
          <p:cNvSpPr>
            <a:spLocks noGrp="1"/>
          </p:cNvSpPr>
          <p:nvPr>
            <p:ph idx="1"/>
          </p:nvPr>
        </p:nvSpPr>
        <p:spPr/>
        <p:txBody>
          <a:bodyPr/>
          <a:lstStyle/>
          <a:p>
            <a:r>
              <a:rPr lang="en-US" dirty="0"/>
              <a:t>The .publish method can be used to publish an event</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 this tutorial we will publish the id of the next page as well as some additional data to the event bus.</a:t>
            </a: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822" y="1909217"/>
            <a:ext cx="8326986" cy="265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7478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20 - Subscribe</a:t>
            </a:r>
            <a:endParaRPr lang="en-US" dirty="0"/>
          </a:p>
        </p:txBody>
      </p:sp>
      <p:sp>
        <p:nvSpPr>
          <p:cNvPr id="3" name="Content Placeholder 2"/>
          <p:cNvSpPr>
            <a:spLocks noGrp="1"/>
          </p:cNvSpPr>
          <p:nvPr>
            <p:ph idx="1"/>
          </p:nvPr>
        </p:nvSpPr>
        <p:spPr/>
        <p:txBody>
          <a:bodyPr/>
          <a:lstStyle/>
          <a:p>
            <a:r>
              <a:rPr lang="en-US" dirty="0"/>
              <a:t>The .subscribe method can be used to subscribe to a specific event</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The </a:t>
            </a:r>
            <a:r>
              <a:rPr lang="en-US" dirty="0" err="1" smtClean="0"/>
              <a:t>onEvent</a:t>
            </a:r>
            <a:r>
              <a:rPr lang="en-US" dirty="0" smtClean="0"/>
              <a:t> method will be notified when the event occurs. In other words, the </a:t>
            </a:r>
            <a:r>
              <a:rPr lang="en-US" dirty="0" err="1" smtClean="0"/>
              <a:t>onEvent</a:t>
            </a:r>
            <a:r>
              <a:rPr lang="en-US" dirty="0" smtClean="0"/>
              <a:t> method is subscribed to the </a:t>
            </a:r>
            <a:r>
              <a:rPr lang="en-US" dirty="0" err="1" smtClean="0"/>
              <a:t>eventbus</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136</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106" y="1909217"/>
            <a:ext cx="7535544" cy="3320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1829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20 Publish-Subscribe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137</a:t>
            </a:fld>
            <a:endParaRPr lang="en-US"/>
          </a:p>
        </p:txBody>
      </p:sp>
      <p:pic>
        <p:nvPicPr>
          <p:cNvPr id="5" name="Content Placeholder 4"/>
          <p:cNvPicPr>
            <a:picLocks noGrp="1"/>
          </p:cNvPicPr>
          <p:nvPr>
            <p:ph idx="1"/>
          </p:nvPr>
        </p:nvPicPr>
        <p:blipFill>
          <a:blip r:embed="rId2"/>
          <a:stretch>
            <a:fillRect/>
          </a:stretch>
        </p:blipFill>
        <p:spPr>
          <a:xfrm>
            <a:off x="951831" y="1434099"/>
            <a:ext cx="6210300" cy="3914775"/>
          </a:xfrm>
          <a:prstGeom prst="rect">
            <a:avLst/>
          </a:prstGeom>
        </p:spPr>
      </p:pic>
    </p:spTree>
    <p:extLst>
      <p:ext uri="{BB962C8B-B14F-4D97-AF65-F5344CB8AC3E}">
        <p14:creationId xmlns:p14="http://schemas.microsoft.com/office/powerpoint/2010/main" val="33006146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20: Publish-Subscribe</a:t>
            </a:r>
            <a:endParaRPr lang="en-US" dirty="0"/>
          </a:p>
        </p:txBody>
      </p:sp>
      <p:sp>
        <p:nvSpPr>
          <p:cNvPr id="3" name="Content Placeholder 2"/>
          <p:cNvSpPr>
            <a:spLocks noGrp="1"/>
          </p:cNvSpPr>
          <p:nvPr>
            <p:ph idx="1"/>
          </p:nvPr>
        </p:nvSpPr>
        <p:spPr/>
        <p:txBody>
          <a:bodyPr/>
          <a:lstStyle/>
          <a:p>
            <a:r>
              <a:rPr lang="en-US" dirty="0" smtClean="0"/>
              <a:t>How do we retrieve the event bus?</a:t>
            </a:r>
          </a:p>
          <a:p>
            <a:pPr marL="533400" lvl="1">
              <a:spcBef>
                <a:spcPts val="0"/>
              </a:spcBef>
            </a:pPr>
            <a:r>
              <a:rPr lang="en-US" b="1" dirty="0" err="1">
                <a:solidFill>
                  <a:srgbClr val="7F0055"/>
                </a:solidFill>
                <a:latin typeface="Consolas"/>
                <a:ea typeface="Calibri"/>
                <a:cs typeface="Times New Roman"/>
              </a:rPr>
              <a:t>var</a:t>
            </a:r>
            <a:r>
              <a:rPr lang="en-US" dirty="0">
                <a:solidFill>
                  <a:srgbClr val="000000"/>
                </a:solidFill>
                <a:latin typeface="Consolas"/>
                <a:ea typeface="Calibri"/>
                <a:cs typeface="Times New Roman"/>
              </a:rPr>
              <a:t> </a:t>
            </a:r>
            <a:r>
              <a:rPr lang="en-US" dirty="0" err="1">
                <a:solidFill>
                  <a:srgbClr val="000000"/>
                </a:solidFill>
                <a:latin typeface="Consolas"/>
                <a:ea typeface="Calibri"/>
                <a:cs typeface="Times New Roman"/>
              </a:rPr>
              <a:t>oBus</a:t>
            </a:r>
            <a:r>
              <a:rPr lang="en-US" dirty="0">
                <a:solidFill>
                  <a:srgbClr val="000000"/>
                </a:solidFill>
                <a:latin typeface="Consolas"/>
                <a:ea typeface="Calibri"/>
                <a:cs typeface="Times New Roman"/>
              </a:rPr>
              <a:t> = </a:t>
            </a:r>
            <a:r>
              <a:rPr lang="en-US" dirty="0" err="1">
                <a:solidFill>
                  <a:srgbClr val="000000"/>
                </a:solidFill>
                <a:latin typeface="Consolas"/>
                <a:ea typeface="Calibri"/>
                <a:cs typeface="Times New Roman"/>
              </a:rPr>
              <a:t>sap.ui.getCore</a:t>
            </a:r>
            <a:r>
              <a:rPr lang="en-US" dirty="0">
                <a:solidFill>
                  <a:srgbClr val="000000"/>
                </a:solidFill>
                <a:latin typeface="Consolas"/>
                <a:ea typeface="Calibri"/>
                <a:cs typeface="Times New Roman"/>
              </a:rPr>
              <a:t>().</a:t>
            </a:r>
            <a:r>
              <a:rPr lang="en-US" dirty="0" err="1">
                <a:solidFill>
                  <a:srgbClr val="000000"/>
                </a:solidFill>
                <a:latin typeface="Consolas"/>
                <a:ea typeface="Calibri"/>
                <a:cs typeface="Times New Roman"/>
              </a:rPr>
              <a:t>getEventBus</a:t>
            </a:r>
            <a:r>
              <a:rPr lang="en-US" dirty="0">
                <a:solidFill>
                  <a:srgbClr val="000000"/>
                </a:solidFill>
                <a:latin typeface="Consolas"/>
                <a:ea typeface="Calibri"/>
                <a:cs typeface="Times New Roman"/>
              </a:rPr>
              <a:t>();</a:t>
            </a:r>
            <a:endParaRPr lang="en-US" sz="2800" dirty="0">
              <a:solidFill>
                <a:srgbClr val="616265"/>
              </a:solidFill>
              <a:ea typeface="MS PGothic"/>
              <a:cs typeface="Times New Roman"/>
            </a:endParaRPr>
          </a:p>
          <a:p>
            <a:r>
              <a:rPr lang="en-US" dirty="0" smtClean="0"/>
              <a:t>More than one method can be subscribed to an </a:t>
            </a:r>
            <a:r>
              <a:rPr lang="en-US" dirty="0" err="1" smtClean="0"/>
              <a:t>eventbus</a:t>
            </a:r>
            <a:r>
              <a:rPr lang="en-US" dirty="0" smtClean="0"/>
              <a:t> using the same channel, </a:t>
            </a:r>
            <a:r>
              <a:rPr lang="en-US" dirty="0" err="1" smtClean="0"/>
              <a:t>eg</a:t>
            </a:r>
            <a:r>
              <a:rPr lang="en-US" dirty="0" smtClean="0"/>
              <a:t> nav.</a:t>
            </a:r>
          </a:p>
          <a:p>
            <a:endParaRPr lang="en-US" dirty="0" smtClean="0"/>
          </a:p>
          <a:p>
            <a:endParaRPr lang="en-US" dirty="0"/>
          </a:p>
          <a:p>
            <a:r>
              <a:rPr lang="en-US" dirty="0" smtClean="0"/>
              <a:t>Event handlers take the channel id, event id, and data as parameters:</a:t>
            </a:r>
          </a:p>
          <a:p>
            <a:endParaRPr lang="en-US" dirty="0"/>
          </a:p>
          <a:p>
            <a:endParaRPr lang="en-US" dirty="0" smtClean="0"/>
          </a:p>
          <a:p>
            <a:r>
              <a:rPr lang="en-US" dirty="0" smtClean="0"/>
              <a:t>Publish data to the bus:</a:t>
            </a:r>
          </a:p>
          <a:p>
            <a:endParaRPr lang="en-US" dirty="0"/>
          </a:p>
          <a:p>
            <a:endParaRPr lang="en-US" dirty="0" smtClean="0"/>
          </a:p>
          <a:p>
            <a:r>
              <a:rPr lang="en-US" dirty="0" smtClean="0"/>
              <a:t>Since we are working with a </a:t>
            </a:r>
            <a:r>
              <a:rPr lang="en-US" dirty="0" err="1" smtClean="0"/>
              <a:t>Splitapp</a:t>
            </a:r>
            <a:r>
              <a:rPr lang="en-US" dirty="0" smtClean="0"/>
              <a:t>, the .to method wont work, we would have to work with </a:t>
            </a:r>
            <a:r>
              <a:rPr lang="en-US" dirty="0" err="1" smtClean="0"/>
              <a:t>toMaster</a:t>
            </a:r>
            <a:r>
              <a:rPr lang="en-US" dirty="0" smtClean="0"/>
              <a:t>, </a:t>
            </a:r>
            <a:r>
              <a:rPr lang="en-US" dirty="0" err="1" smtClean="0"/>
              <a:t>toDetail</a:t>
            </a:r>
            <a:r>
              <a:rPr lang="en-US" dirty="0" smtClean="0"/>
              <a:t>, </a:t>
            </a:r>
            <a:r>
              <a:rPr lang="en-US" dirty="0" err="1" smtClean="0"/>
              <a:t>backMaster</a:t>
            </a:r>
            <a:r>
              <a:rPr lang="en-US" dirty="0" smtClean="0"/>
              <a:t> and </a:t>
            </a:r>
            <a:r>
              <a:rPr lang="en-US" dirty="0" err="1" smtClean="0"/>
              <a:t>backDetail</a:t>
            </a:r>
            <a:r>
              <a:rPr lang="en-US" dirty="0" smtClean="0"/>
              <a:t>.</a:t>
            </a:r>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138</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75" y="2413273"/>
            <a:ext cx="4840643"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75" y="3781425"/>
            <a:ext cx="53244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75" y="4717529"/>
            <a:ext cx="41529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739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Document body</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The body can be further sub divided for logical structuring.</a:t>
            </a:r>
          </a:p>
          <a:p>
            <a:pPr lvl="1"/>
            <a:r>
              <a:rPr lang="en-US" dirty="0" smtClean="0"/>
              <a:t>The structuring are done using the following tags: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a:t>
            </a:fld>
            <a:endParaRPr lang="en-US"/>
          </a:p>
        </p:txBody>
      </p:sp>
      <p:sp>
        <p:nvSpPr>
          <p:cNvPr id="6" name="Rectangle 5"/>
          <p:cNvSpPr/>
          <p:nvPr/>
        </p:nvSpPr>
        <p:spPr>
          <a:xfrm>
            <a:off x="696118" y="2197249"/>
            <a:ext cx="5512297" cy="4320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header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&lt;/header&gt;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section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&lt;/section&gt;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###the footer</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&lt;/footer&gt;</a:t>
            </a:r>
          </a:p>
          <a:p>
            <a:r>
              <a:rPr lang="en-US" dirty="0" smtClean="0">
                <a:latin typeface="Microsoft Yi Baiti" pitchFamily="66" charset="0"/>
                <a:ea typeface="Microsoft Yi Baiti" pitchFamily="66" charset="0"/>
              </a:rPr>
              <a:t>&lt;/body&gt;</a:t>
            </a:r>
          </a:p>
        </p:txBody>
      </p:sp>
      <p:sp>
        <p:nvSpPr>
          <p:cNvPr id="7" name="Rectangle 6"/>
          <p:cNvSpPr/>
          <p:nvPr/>
        </p:nvSpPr>
        <p:spPr>
          <a:xfrm>
            <a:off x="3904159" y="2413273"/>
            <a:ext cx="6088360" cy="12241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These dividers has no visual effect, they are only for semantic separation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986" y="3874808"/>
            <a:ext cx="4802706" cy="297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27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21: Table</a:t>
            </a:r>
            <a:endParaRPr lang="en-US" dirty="0"/>
          </a:p>
        </p:txBody>
      </p:sp>
      <p:sp>
        <p:nvSpPr>
          <p:cNvPr id="3" name="Content Placeholder 2"/>
          <p:cNvSpPr>
            <a:spLocks noGrp="1"/>
          </p:cNvSpPr>
          <p:nvPr>
            <p:ph idx="1"/>
          </p:nvPr>
        </p:nvSpPr>
        <p:spPr/>
        <p:txBody>
          <a:bodyPr/>
          <a:lstStyle/>
          <a:p>
            <a:r>
              <a:rPr lang="en-US" dirty="0" smtClean="0"/>
              <a:t>In this Tutorial we will build a table, the difference here is that we want declare the table with an id in the view and create the actual table in the controller. </a:t>
            </a:r>
          </a:p>
          <a:p>
            <a:r>
              <a:rPr lang="en-US" dirty="0" smtClean="0"/>
              <a:t>This way you could add more complex dynamic values to the table like filters and sorters.</a:t>
            </a:r>
          </a:p>
          <a:p>
            <a:r>
              <a:rPr lang="en-US" dirty="0" smtClean="0"/>
              <a:t>The same can be done with any other component like tables etc.</a:t>
            </a:r>
          </a:p>
          <a:p>
            <a:r>
              <a:rPr lang="en-US" dirty="0" smtClean="0"/>
              <a:t>The basic frame of the table are created in the view:</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r>
              <a:rPr lang="en-US" dirty="0" smtClean="0"/>
              <a:t>The rest will be created in the controller.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139</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719" y="3349377"/>
            <a:ext cx="48768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29380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21: Table in the controller</a:t>
            </a:r>
            <a:endParaRPr lang="en-US" dirty="0"/>
          </a:p>
        </p:txBody>
      </p:sp>
      <p:sp>
        <p:nvSpPr>
          <p:cNvPr id="3" name="Content Placeholder 2"/>
          <p:cNvSpPr>
            <a:spLocks noGrp="1"/>
          </p:cNvSpPr>
          <p:nvPr>
            <p:ph idx="1"/>
          </p:nvPr>
        </p:nvSpPr>
        <p:spPr/>
        <p:txBody>
          <a:bodyPr/>
          <a:lstStyle/>
          <a:p>
            <a:r>
              <a:rPr lang="en-US" dirty="0"/>
              <a:t>The column items are created the same way as before, but this time we are creating them in the </a:t>
            </a:r>
            <a:r>
              <a:rPr lang="en-US" dirty="0" err="1"/>
              <a:t>onBeforeRendering</a:t>
            </a:r>
            <a:r>
              <a:rPr lang="en-US" dirty="0"/>
              <a:t> method, this method is called every time the view is </a:t>
            </a:r>
            <a:r>
              <a:rPr lang="en-US" dirty="0" err="1"/>
              <a:t>rerendered</a:t>
            </a:r>
            <a:r>
              <a:rPr lang="en-US" dirty="0" smtClean="0"/>
              <a:t>.</a:t>
            </a:r>
          </a:p>
          <a:p>
            <a:r>
              <a:rPr lang="en-US" dirty="0" smtClean="0"/>
              <a:t>To add the content to the table, the table must be retrieved by ID. We are using an XML view, thus the table, </a:t>
            </a:r>
            <a:r>
              <a:rPr lang="en-US" dirty="0" err="1" smtClean="0"/>
              <a:t>tableP</a:t>
            </a:r>
            <a:r>
              <a:rPr lang="en-US" dirty="0" smtClean="0"/>
              <a:t>, are within the Products page, thus as shown before, the table should be </a:t>
            </a:r>
            <a:r>
              <a:rPr lang="en-US" dirty="0" err="1" smtClean="0"/>
              <a:t>retreived</a:t>
            </a:r>
            <a:r>
              <a:rPr lang="en-US" dirty="0" smtClean="0"/>
              <a:t> like this:</a:t>
            </a:r>
          </a:p>
          <a:p>
            <a:endParaRPr lang="en-US" dirty="0"/>
          </a:p>
          <a:p>
            <a:endParaRPr lang="en-US" dirty="0" smtClean="0"/>
          </a:p>
          <a:p>
            <a:r>
              <a:rPr lang="en-US" dirty="0" smtClean="0"/>
              <a:t>The table items are bound together the same way as before with the .</a:t>
            </a:r>
            <a:r>
              <a:rPr lang="en-US" dirty="0" err="1" smtClean="0"/>
              <a:t>bindItems</a:t>
            </a:r>
            <a:r>
              <a:rPr lang="en-US" smtClean="0"/>
              <a:t> method.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140</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838" y="3212986"/>
            <a:ext cx="6192688"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042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elements</a:t>
            </a:r>
            <a:endParaRPr lang="en-US" dirty="0"/>
          </a:p>
        </p:txBody>
      </p:sp>
      <p:sp>
        <p:nvSpPr>
          <p:cNvPr id="3" name="Content Placeholder 2"/>
          <p:cNvSpPr>
            <a:spLocks noGrp="1"/>
          </p:cNvSpPr>
          <p:nvPr>
            <p:ph idx="1"/>
          </p:nvPr>
        </p:nvSpPr>
        <p:spPr/>
        <p:txBody>
          <a:bodyPr/>
          <a:lstStyle/>
          <a:p>
            <a:r>
              <a:rPr lang="en-US" dirty="0" smtClean="0"/>
              <a:t>Headings:</a:t>
            </a:r>
          </a:p>
          <a:p>
            <a:pPr lvl="1"/>
            <a:r>
              <a:rPr lang="en-US" dirty="0" smtClean="0"/>
              <a:t>&lt;h#&gt;this heading&lt;/h#&gt;</a:t>
            </a:r>
          </a:p>
          <a:p>
            <a:pPr lvl="2"/>
            <a:r>
              <a:rPr lang="en-US" dirty="0" smtClean="0"/>
              <a:t># - level of heading</a:t>
            </a:r>
          </a:p>
          <a:p>
            <a:r>
              <a:rPr lang="en-US" b="1" dirty="0" smtClean="0"/>
              <a:t>Paragraphs:</a:t>
            </a:r>
          </a:p>
          <a:p>
            <a:pPr lvl="1"/>
            <a:r>
              <a:rPr lang="en-US" b="1" dirty="0" smtClean="0"/>
              <a:t>&lt;p&gt; paragraph &lt;/p&gt;</a:t>
            </a:r>
          </a:p>
          <a:p>
            <a:r>
              <a:rPr lang="en-US" dirty="0" smtClean="0"/>
              <a:t>Other: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774" y="2701305"/>
            <a:ext cx="3276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64399" y="1189137"/>
            <a:ext cx="3456384" cy="13681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pt-BR" dirty="0">
                <a:latin typeface="Microsoft Yi Baiti" pitchFamily="66" charset="0"/>
                <a:ea typeface="Microsoft Yi Baiti" pitchFamily="66" charset="0"/>
              </a:rPr>
              <a:t>&lt;h1&gt; header 1 &lt;/h1&gt;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h2&gt; header 2 &lt;/h2&gt;</a:t>
            </a:r>
          </a:p>
          <a:p>
            <a:r>
              <a:rPr lang="pt-BR" dirty="0" smtClean="0">
                <a:latin typeface="Microsoft Yi Baiti" pitchFamily="66" charset="0"/>
                <a:ea typeface="Microsoft Yi Baiti" pitchFamily="66" charset="0"/>
              </a:rPr>
              <a:t>&lt;</a:t>
            </a:r>
            <a:r>
              <a:rPr lang="pt-BR" dirty="0">
                <a:latin typeface="Microsoft Yi Baiti" pitchFamily="66" charset="0"/>
                <a:ea typeface="Microsoft Yi Baiti" pitchFamily="66" charset="0"/>
              </a:rPr>
              <a:t>h3&gt; header 3 &lt;/h3&gt;</a:t>
            </a:r>
            <a:endParaRPr lang="en-US" dirty="0">
              <a:latin typeface="Microsoft Yi Baiti" pitchFamily="66" charset="0"/>
              <a:ea typeface="Microsoft Yi Baiti" pitchFamily="66" charset="0"/>
            </a:endParaRPr>
          </a:p>
        </p:txBody>
      </p:sp>
      <p:sp>
        <p:nvSpPr>
          <p:cNvPr id="7" name="Content Placeholder 2"/>
          <p:cNvSpPr txBox="1">
            <a:spLocks/>
          </p:cNvSpPr>
          <p:nvPr/>
        </p:nvSpPr>
        <p:spPr>
          <a:xfrm>
            <a:off x="696118"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smtClean="0"/>
              <a:t>Headings:</a:t>
            </a:r>
          </a:p>
          <a:p>
            <a:pPr lvl="1"/>
            <a:r>
              <a:rPr lang="en-US" smtClean="0"/>
              <a:t>&lt;h#&gt;this heading&lt;/h#&gt;</a:t>
            </a:r>
          </a:p>
          <a:p>
            <a:pPr lvl="2"/>
            <a:r>
              <a:rPr lang="en-US" smtClean="0"/>
              <a:t># - level of heading</a:t>
            </a:r>
            <a:endParaRPr lang="en-US" dirty="0"/>
          </a:p>
        </p:txBody>
      </p:sp>
      <p:sp>
        <p:nvSpPr>
          <p:cNvPr id="8" name="Content Placeholder 2"/>
          <p:cNvSpPr txBox="1">
            <a:spLocks/>
          </p:cNvSpPr>
          <p:nvPr/>
        </p:nvSpPr>
        <p:spPr>
          <a:xfrm>
            <a:off x="696117" y="1424971"/>
            <a:ext cx="9296401" cy="5105399"/>
          </a:xfrm>
          <a:prstGeom prst="rect">
            <a:avLst/>
          </a:prstGeom>
        </p:spPr>
        <p:txBody>
          <a:bodyPr vert="horz" lIns="104287" tIns="52144" rIns="104287" bIns="52144" rtlCol="0">
            <a:normAutofit/>
          </a:bodyPr>
          <a:lstStyle>
            <a:lvl1pPr marL="180975" indent="-1809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1pPr>
            <a:lvl2pPr marL="714375" indent="-19367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2pPr>
            <a:lvl3pPr marL="1258888" indent="-2159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3pPr>
            <a:lvl4pPr marL="1792288" indent="-228600"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4pPr>
            <a:lvl5pPr marL="2336800" indent="-250825" algn="l" defTabSz="521437" rtl="0" eaLnBrk="1" latinLnBrk="0" hangingPunct="1">
              <a:spcBef>
                <a:spcPct val="20000"/>
              </a:spcBef>
              <a:buFont typeface="Arial"/>
              <a:buChar char="•"/>
              <a:defRPr sz="1800" kern="1200">
                <a:solidFill>
                  <a:srgbClr val="0079BC"/>
                </a:solidFill>
                <a:latin typeface="Helvetica Neue"/>
                <a:ea typeface="+mn-ea"/>
                <a:cs typeface="Helvetica Neue"/>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r>
              <a:rPr lang="en-US" dirty="0" smtClean="0"/>
              <a:t>Headings:</a:t>
            </a:r>
          </a:p>
          <a:p>
            <a:pPr lvl="1"/>
            <a:r>
              <a:rPr lang="en-US" dirty="0" smtClean="0"/>
              <a:t>&lt;h#&gt;this heading&lt;/h#&gt;</a:t>
            </a:r>
          </a:p>
          <a:p>
            <a:pPr lvl="2"/>
            <a:r>
              <a:rPr lang="en-US" dirty="0" smtClean="0"/>
              <a:t># - level of heading</a:t>
            </a:r>
            <a:endParaRPr lang="en-US" dirty="0"/>
          </a:p>
        </p:txBody>
      </p:sp>
      <p:cxnSp>
        <p:nvCxnSpPr>
          <p:cNvPr id="9" name="Straight Arrow Connector 8"/>
          <p:cNvCxnSpPr>
            <a:endCxn id="5" idx="1"/>
          </p:cNvCxnSpPr>
          <p:nvPr/>
        </p:nvCxnSpPr>
        <p:spPr>
          <a:xfrm>
            <a:off x="3976167" y="1873213"/>
            <a:ext cx="20882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856765163"/>
              </p:ext>
            </p:extLst>
          </p:nvPr>
        </p:nvGraphicFramePr>
        <p:xfrm>
          <a:off x="1959942" y="3238530"/>
          <a:ext cx="6947256" cy="3291840"/>
        </p:xfrm>
        <a:graphic>
          <a:graphicData uri="http://schemas.openxmlformats.org/drawingml/2006/table">
            <a:tbl>
              <a:tblPr firstRow="1" bandRow="1">
                <a:tableStyleId>{5C22544A-7EE6-4342-B048-85BDC9FD1C3A}</a:tableStyleId>
              </a:tblPr>
              <a:tblGrid>
                <a:gridCol w="3473628"/>
                <a:gridCol w="3473628"/>
              </a:tblGrid>
              <a:tr h="391898">
                <a:tc>
                  <a:txBody>
                    <a:bodyPr/>
                    <a:lstStyle/>
                    <a:p>
                      <a:r>
                        <a:rPr lang="en-US" dirty="0" smtClean="0"/>
                        <a:t>Element</a:t>
                      </a:r>
                      <a:endParaRPr lang="en-US" dirty="0"/>
                    </a:p>
                  </a:txBody>
                  <a:tcPr/>
                </a:tc>
                <a:tc>
                  <a:txBody>
                    <a:bodyPr/>
                    <a:lstStyle/>
                    <a:p>
                      <a:r>
                        <a:rPr lang="en-US" dirty="0" smtClean="0"/>
                        <a:t>HTML Tag</a:t>
                      </a:r>
                      <a:endParaRPr lang="en-US" dirty="0"/>
                    </a:p>
                  </a:txBody>
                  <a:tcPr/>
                </a:tc>
              </a:tr>
              <a:tr h="391898">
                <a:tc>
                  <a:txBody>
                    <a:bodyPr/>
                    <a:lstStyle/>
                    <a:p>
                      <a:r>
                        <a:rPr lang="en-US" dirty="0" smtClean="0"/>
                        <a:t>Line Break</a:t>
                      </a:r>
                      <a:endParaRPr lang="en-US" dirty="0"/>
                    </a:p>
                  </a:txBody>
                  <a:tcPr/>
                </a:tc>
                <a:tc>
                  <a:txBody>
                    <a:bodyPr/>
                    <a:lstStyle/>
                    <a:p>
                      <a:r>
                        <a:rPr lang="en-US" dirty="0" smtClean="0"/>
                        <a:t>&lt;</a:t>
                      </a:r>
                      <a:r>
                        <a:rPr lang="en-US" dirty="0" err="1" smtClean="0"/>
                        <a:t>br</a:t>
                      </a:r>
                      <a:r>
                        <a:rPr lang="en-US" dirty="0" smtClean="0"/>
                        <a:t>&gt;</a:t>
                      </a:r>
                      <a:endParaRPr lang="en-US" dirty="0"/>
                    </a:p>
                  </a:txBody>
                  <a:tcPr/>
                </a:tc>
              </a:tr>
              <a:tr h="391898">
                <a:tc>
                  <a:txBody>
                    <a:bodyPr/>
                    <a:lstStyle/>
                    <a:p>
                      <a:r>
                        <a:rPr lang="en-US" dirty="0" smtClean="0"/>
                        <a:t>Ordered lists</a:t>
                      </a:r>
                      <a:endParaRPr lang="en-US" dirty="0"/>
                    </a:p>
                  </a:txBody>
                  <a:tcPr/>
                </a:tc>
                <a:tc>
                  <a:txBody>
                    <a:bodyPr/>
                    <a:lstStyle/>
                    <a:p>
                      <a:r>
                        <a:rPr lang="en-US" dirty="0" smtClean="0"/>
                        <a:t>&lt;</a:t>
                      </a:r>
                      <a:r>
                        <a:rPr lang="en-US" dirty="0" err="1" smtClean="0"/>
                        <a:t>ol</a:t>
                      </a:r>
                      <a:r>
                        <a:rPr lang="en-US" dirty="0" smtClean="0"/>
                        <a:t>&gt;</a:t>
                      </a:r>
                      <a:endParaRPr lang="en-US" dirty="0"/>
                    </a:p>
                  </a:txBody>
                  <a:tcPr/>
                </a:tc>
              </a:tr>
              <a:tr h="391898">
                <a:tc>
                  <a:txBody>
                    <a:bodyPr/>
                    <a:lstStyle/>
                    <a:p>
                      <a:r>
                        <a:rPr lang="en-US" dirty="0" smtClean="0"/>
                        <a:t>Unordered lists</a:t>
                      </a:r>
                    </a:p>
                  </a:txBody>
                  <a:tcPr/>
                </a:tc>
                <a:tc>
                  <a:txBody>
                    <a:bodyPr/>
                    <a:lstStyle/>
                    <a:p>
                      <a:r>
                        <a:rPr lang="en-US" dirty="0" smtClean="0"/>
                        <a:t>&lt;</a:t>
                      </a:r>
                      <a:r>
                        <a:rPr lang="en-US" dirty="0" err="1" smtClean="0"/>
                        <a:t>ul</a:t>
                      </a:r>
                      <a:r>
                        <a:rPr lang="en-US" dirty="0" smtClean="0"/>
                        <a:t>&gt;</a:t>
                      </a:r>
                      <a:endParaRPr lang="en-US" dirty="0"/>
                    </a:p>
                  </a:txBody>
                  <a:tcPr/>
                </a:tc>
              </a:tr>
              <a:tr h="391898">
                <a:tc>
                  <a:txBody>
                    <a:bodyPr/>
                    <a:lstStyle/>
                    <a:p>
                      <a:r>
                        <a:rPr lang="en-US" dirty="0" smtClean="0"/>
                        <a:t>List entries</a:t>
                      </a:r>
                      <a:endParaRPr lang="en-US" dirty="0"/>
                    </a:p>
                  </a:txBody>
                  <a:tcPr/>
                </a:tc>
                <a:tc>
                  <a:txBody>
                    <a:bodyPr/>
                    <a:lstStyle/>
                    <a:p>
                      <a:r>
                        <a:rPr lang="en-US" dirty="0" smtClean="0"/>
                        <a:t>&lt;li&gt;</a:t>
                      </a:r>
                      <a:endParaRPr lang="en-US" dirty="0"/>
                    </a:p>
                  </a:txBody>
                  <a:tcPr/>
                </a:tc>
              </a:tr>
              <a:tr h="391898">
                <a:tc>
                  <a:txBody>
                    <a:bodyPr/>
                    <a:lstStyle/>
                    <a:p>
                      <a:r>
                        <a:rPr lang="en-US" dirty="0" smtClean="0"/>
                        <a:t>Block quotes</a:t>
                      </a:r>
                      <a:endParaRPr lang="en-US" dirty="0"/>
                    </a:p>
                  </a:txBody>
                  <a:tcPr/>
                </a:tc>
                <a:tc>
                  <a:txBody>
                    <a:bodyPr/>
                    <a:lstStyle/>
                    <a:p>
                      <a:r>
                        <a:rPr lang="en-US" dirty="0" smtClean="0"/>
                        <a:t>&lt;</a:t>
                      </a:r>
                      <a:r>
                        <a:rPr lang="en-US" dirty="0" err="1" smtClean="0"/>
                        <a:t>blockquote</a:t>
                      </a:r>
                      <a:r>
                        <a:rPr lang="en-US" dirty="0" smtClean="0"/>
                        <a:t>&gt;</a:t>
                      </a:r>
                      <a:endParaRPr lang="en-US" dirty="0"/>
                    </a:p>
                  </a:txBody>
                  <a:tcPr/>
                </a:tc>
              </a:tr>
              <a:tr h="391898">
                <a:tc>
                  <a:txBody>
                    <a:bodyPr/>
                    <a:lstStyle/>
                    <a:p>
                      <a:r>
                        <a:rPr lang="en-US" dirty="0" smtClean="0"/>
                        <a:t>Horizontal</a:t>
                      </a:r>
                      <a:r>
                        <a:rPr lang="en-US" baseline="0" dirty="0" smtClean="0"/>
                        <a:t> lines</a:t>
                      </a:r>
                      <a:endParaRPr lang="en-US" dirty="0"/>
                    </a:p>
                  </a:txBody>
                  <a:tcPr/>
                </a:tc>
                <a:tc>
                  <a:txBody>
                    <a:bodyPr/>
                    <a:lstStyle/>
                    <a:p>
                      <a:r>
                        <a:rPr lang="en-US" dirty="0" smtClean="0"/>
                        <a:t>&lt;</a:t>
                      </a:r>
                      <a:r>
                        <a:rPr lang="en-US" dirty="0" err="1" smtClean="0"/>
                        <a:t>hr</a:t>
                      </a:r>
                      <a:r>
                        <a:rPr lang="en-US" dirty="0" smtClean="0"/>
                        <a:t>&gt;</a:t>
                      </a:r>
                      <a:endParaRPr lang="en-US" dirty="0"/>
                    </a:p>
                  </a:txBody>
                  <a:tcPr/>
                </a:tc>
              </a:tr>
              <a:tr h="391898">
                <a:tc>
                  <a:txBody>
                    <a:bodyPr/>
                    <a:lstStyle/>
                    <a:p>
                      <a:r>
                        <a:rPr lang="en-US" dirty="0" smtClean="0"/>
                        <a:t>General areas</a:t>
                      </a:r>
                      <a:endParaRPr lang="en-US" dirty="0"/>
                    </a:p>
                  </a:txBody>
                  <a:tcPr/>
                </a:tc>
                <a:tc>
                  <a:txBody>
                    <a:bodyPr/>
                    <a:lstStyle/>
                    <a:p>
                      <a:r>
                        <a:rPr lang="en-US" dirty="0" smtClean="0"/>
                        <a:t>&lt;div&gt;</a:t>
                      </a:r>
                      <a:endParaRPr lang="en-US" dirty="0"/>
                    </a:p>
                  </a:txBody>
                  <a:tcPr/>
                </a:tc>
              </a:tr>
            </a:tbl>
          </a:graphicData>
        </a:graphic>
      </p:graphicFrame>
    </p:spTree>
    <p:extLst>
      <p:ext uri="{BB962C8B-B14F-4D97-AF65-F5344CB8AC3E}">
        <p14:creationId xmlns:p14="http://schemas.microsoft.com/office/powerpoint/2010/main" val="332437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language elements</a:t>
            </a:r>
            <a:endParaRPr lang="en-US" dirty="0"/>
          </a:p>
        </p:txBody>
      </p:sp>
      <p:sp>
        <p:nvSpPr>
          <p:cNvPr id="3" name="Slide Number Placeholder 2"/>
          <p:cNvSpPr>
            <a:spLocks noGrp="1"/>
          </p:cNvSpPr>
          <p:nvPr>
            <p:ph type="sldNum" sz="quarter" idx="12"/>
          </p:nvPr>
        </p:nvSpPr>
        <p:spPr/>
        <p:txBody>
          <a:bodyPr/>
          <a:lstStyle/>
          <a:p>
            <a:fld id="{F54C19C2-EEC0-5741-9456-6D74EC6E4EB9}" type="slidenum">
              <a:rPr lang="en-US" smtClean="0"/>
              <a:pPr/>
              <a:t>15</a:t>
            </a:fld>
            <a:endParaRPr lang="en-US"/>
          </a:p>
        </p:txBody>
      </p:sp>
      <p:sp>
        <p:nvSpPr>
          <p:cNvPr id="4" name="Rectangle 3"/>
          <p:cNvSpPr/>
          <p:nvPr/>
        </p:nvSpPr>
        <p:spPr>
          <a:xfrm>
            <a:off x="696118" y="1261145"/>
            <a:ext cx="4504185" cy="533399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&lt;p&gt; this paragraph is &lt;</a:t>
            </a:r>
            <a:r>
              <a:rPr lang="en-US" dirty="0" err="1">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very &lt;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long &lt;/p</a:t>
            </a:r>
            <a:r>
              <a:rPr lang="en-US" dirty="0" smtClean="0">
                <a:latin typeface="Microsoft Yi Baiti" pitchFamily="66" charset="0"/>
                <a:ea typeface="Microsoft Yi Baiti" pitchFamily="66" charset="0"/>
              </a:rPr>
              <a:t>&gt;</a:t>
            </a:r>
          </a:p>
          <a:p>
            <a:r>
              <a:rPr lang="it-IT" dirty="0">
                <a:latin typeface="Microsoft Yi Baiti" pitchFamily="66" charset="0"/>
                <a:ea typeface="Microsoft Yi Baiti" pitchFamily="66" charset="0"/>
              </a:rPr>
              <a:t>&lt;ol&gt;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li&gt;first entry&lt;/li&gt;</a:t>
            </a:r>
          </a:p>
          <a:p>
            <a:r>
              <a:rPr lang="it-IT" dirty="0">
                <a:latin typeface="Microsoft Yi Baiti" pitchFamily="66" charset="0"/>
                <a:ea typeface="Microsoft Yi Baiti" pitchFamily="66" charset="0"/>
              </a:rPr>
              <a:t>	</a:t>
            </a:r>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li&gt;second entry&lt;/li&gt;</a:t>
            </a:r>
          </a:p>
          <a:p>
            <a:r>
              <a:rPr lang="it-IT" dirty="0" smtClean="0">
                <a:latin typeface="Microsoft Yi Baiti" pitchFamily="66" charset="0"/>
                <a:ea typeface="Microsoft Yi Baiti" pitchFamily="66" charset="0"/>
              </a:rPr>
              <a:t>&lt;/</a:t>
            </a:r>
            <a:r>
              <a:rPr lang="it-IT" dirty="0">
                <a:latin typeface="Microsoft Yi Baiti" pitchFamily="66" charset="0"/>
                <a:ea typeface="Microsoft Yi Baiti" pitchFamily="66" charset="0"/>
              </a:rPr>
              <a:t>ol</a:t>
            </a:r>
            <a:r>
              <a:rPr lang="it-IT"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li&gt;first entry&lt;/li&gt;</a:t>
            </a:r>
          </a:p>
          <a:p>
            <a:r>
              <a:rPr lang="en-US" dirty="0">
                <a:latin typeface="Microsoft Yi Baiti" pitchFamily="66" charset="0"/>
                <a:ea typeface="Microsoft Yi Baiti" pitchFamily="66" charset="0"/>
              </a:rPr>
              <a:t>	&lt;li&gt;second entry&lt;/li&gt;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ul</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hr</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this is a</a:t>
            </a:r>
          </a:p>
          <a:p>
            <a:r>
              <a:rPr lang="en-US" dirty="0">
                <a:latin typeface="Microsoft Yi Baiti" pitchFamily="66" charset="0"/>
                <a:ea typeface="Microsoft Yi Baiti" pitchFamily="66" charset="0"/>
              </a:rPr>
              <a:t>	very long</a:t>
            </a:r>
          </a:p>
          <a:p>
            <a:r>
              <a:rPr lang="en-US" dirty="0">
                <a:latin typeface="Microsoft Yi Baiti" pitchFamily="66" charset="0"/>
                <a:ea typeface="Microsoft Yi Baiti" pitchFamily="66" charset="0"/>
              </a:rPr>
              <a:t>	block </a:t>
            </a:r>
            <a:r>
              <a:rPr lang="en-US" dirty="0" err="1">
                <a:latin typeface="Microsoft Yi Baiti" pitchFamily="66" charset="0"/>
                <a:ea typeface="Microsoft Yi Baiti" pitchFamily="66" charset="0"/>
              </a:rPr>
              <a:t>qoute</a:t>
            </a:r>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blockquote</a:t>
            </a:r>
            <a:r>
              <a:rPr lang="en-US" dirty="0">
                <a:latin typeface="Microsoft Yi Baiti" pitchFamily="66" charset="0"/>
                <a:ea typeface="Microsoft Yi Baiti" pitchFamily="66" charset="0"/>
              </a:rPr>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046" y="1360172"/>
            <a:ext cx="4176464" cy="505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343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element – Areas      &lt;div&gt;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16</a:t>
            </a:fld>
            <a:endParaRPr lang="en-US"/>
          </a:p>
        </p:txBody>
      </p:sp>
      <p:sp>
        <p:nvSpPr>
          <p:cNvPr id="5" name="Rectangle 4"/>
          <p:cNvSpPr/>
          <p:nvPr/>
        </p:nvSpPr>
        <p:spPr>
          <a:xfrm>
            <a:off x="704346" y="1419226"/>
            <a:ext cx="4648201" cy="9940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 class=“</a:t>
            </a:r>
            <a:r>
              <a:rPr lang="en-US" dirty="0" err="1" smtClean="0">
                <a:latin typeface="Microsoft Yi Baiti" pitchFamily="66" charset="0"/>
                <a:ea typeface="Microsoft Yi Baiti" pitchFamily="66" charset="0"/>
              </a:rPr>
              <a:t>sapUiBody</a:t>
            </a:r>
            <a:r>
              <a:rPr lang="en-US" dirty="0" smtClean="0">
                <a:latin typeface="Microsoft Yi Baiti" pitchFamily="66" charset="0"/>
                <a:ea typeface="Microsoft Yi Baiti" pitchFamily="66" charset="0"/>
              </a:rPr>
              <a:t>” role=“application”&gt;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id=“content’&gt;&lt;/div&gt;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6" name="TextBox 5"/>
          <p:cNvSpPr txBox="1"/>
          <p:nvPr/>
        </p:nvSpPr>
        <p:spPr>
          <a:xfrm>
            <a:off x="5920383" y="1419226"/>
            <a:ext cx="4072136" cy="738664"/>
          </a:xfrm>
          <a:prstGeom prst="rect">
            <a:avLst/>
          </a:prstGeom>
          <a:noFill/>
        </p:spPr>
        <p:txBody>
          <a:bodyPr wrap="square" rtlCol="0">
            <a:spAutoFit/>
          </a:bodyPr>
          <a:lstStyle/>
          <a:p>
            <a:r>
              <a:rPr lang="en-US" dirty="0" smtClean="0"/>
              <a:t>Complete SAPUI5 page displayed in a container with id = contained</a:t>
            </a:r>
            <a:endParaRPr lang="en-US" dirty="0"/>
          </a:p>
        </p:txBody>
      </p:sp>
      <p:sp>
        <p:nvSpPr>
          <p:cNvPr id="7" name="Rectangle 6"/>
          <p:cNvSpPr/>
          <p:nvPr/>
        </p:nvSpPr>
        <p:spPr>
          <a:xfrm>
            <a:off x="519783" y="1916250"/>
            <a:ext cx="4832764" cy="45294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&lt;body&gt;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 style = “</a:t>
            </a:r>
            <a:r>
              <a:rPr lang="en-US" dirty="0" err="1" smtClean="0">
                <a:latin typeface="Microsoft Yi Baiti" pitchFamily="66" charset="0"/>
                <a:ea typeface="Microsoft Yi Baiti" pitchFamily="66" charset="0"/>
              </a:rPr>
              <a:t>position:absolute</a:t>
            </a:r>
            <a:r>
              <a:rPr lang="en-US" dirty="0" smtClean="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z-index:2</a:t>
            </a:r>
            <a:r>
              <a:rPr lang="en-US" dirty="0" smtClean="0">
                <a:latin typeface="Microsoft Yi Baiti" pitchFamily="66" charset="0"/>
                <a:ea typeface="Microsoft Yi Baiti" pitchFamily="66" charset="0"/>
              </a:rPr>
              <a:t>; 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background-color:green</a:t>
            </a:r>
            <a:r>
              <a:rPr lang="en-US" dirty="0" smtClean="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Division in  green by z-index:2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&lt;/div&gt;</a:t>
            </a:r>
          </a:p>
          <a:p>
            <a:r>
              <a:rPr lang="en-US" dirty="0">
                <a:latin typeface="Microsoft Yi Baiti" pitchFamily="66" charset="0"/>
                <a:ea typeface="Microsoft Yi Baiti" pitchFamily="66" charset="0"/>
              </a:rPr>
              <a:t>&lt;div style = “</a:t>
            </a:r>
            <a:r>
              <a:rPr lang="en-US" dirty="0" err="1">
                <a:latin typeface="Microsoft Yi Baiti" pitchFamily="66" charset="0"/>
                <a:ea typeface="Microsoft Yi Baiti" pitchFamily="66" charset="0"/>
              </a:rPr>
              <a:t>position:absolute</a:t>
            </a:r>
            <a:r>
              <a:rPr lang="en-US" dirty="0">
                <a:latin typeface="Microsoft Yi Baiti" pitchFamily="66" charset="0"/>
                <a:ea typeface="Microsoft Yi Baiti" pitchFamily="66" charset="0"/>
              </a:rPr>
              <a:t>; 	width:300px; height:150px; top:100px;</a:t>
            </a:r>
          </a:p>
          <a:p>
            <a:r>
              <a:rPr lang="en-US" dirty="0">
                <a:latin typeface="Microsoft Yi Baiti" pitchFamily="66" charset="0"/>
                <a:ea typeface="Microsoft Yi Baiti" pitchFamily="66" charset="0"/>
              </a:rPr>
              <a:t>	</a:t>
            </a:r>
            <a:r>
              <a:rPr lang="en-US" dirty="0" smtClean="0">
                <a:solidFill>
                  <a:srgbClr val="FF0000"/>
                </a:solidFill>
                <a:latin typeface="Microsoft Yi Baiti" pitchFamily="66" charset="0"/>
                <a:ea typeface="Microsoft Yi Baiti" pitchFamily="66" charset="0"/>
              </a:rPr>
              <a:t>z-index:1</a:t>
            </a: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border:1px solid#000000;</a:t>
            </a:r>
          </a:p>
          <a:p>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background-color:grey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Division in  </a:t>
            </a:r>
            <a:r>
              <a:rPr lang="en-US" dirty="0" smtClean="0">
                <a:latin typeface="Microsoft Yi Baiti" pitchFamily="66" charset="0"/>
                <a:ea typeface="Microsoft Yi Baiti" pitchFamily="66" charset="0"/>
              </a:rPr>
              <a:t>grey </a:t>
            </a:r>
            <a:r>
              <a:rPr lang="en-US" dirty="0">
                <a:latin typeface="Microsoft Yi Baiti" pitchFamily="66" charset="0"/>
                <a:ea typeface="Microsoft Yi Baiti" pitchFamily="66" charset="0"/>
              </a:rPr>
              <a:t>by </a:t>
            </a:r>
            <a:r>
              <a:rPr lang="en-US" dirty="0" smtClean="0">
                <a:latin typeface="Microsoft Yi Baiti" pitchFamily="66" charset="0"/>
                <a:ea typeface="Microsoft Yi Baiti" pitchFamily="66" charset="0"/>
              </a:rPr>
              <a:t>z-index:1</a:t>
            </a:r>
            <a:endParaRPr lang="en-US" dirty="0">
              <a:latin typeface="Microsoft Yi Baiti" pitchFamily="66" charset="0"/>
              <a:ea typeface="Microsoft Yi Baiti" pitchFamily="66" charset="0"/>
            </a:endParaRPr>
          </a:p>
          <a:p>
            <a:r>
              <a:rPr lang="en-US" dirty="0">
                <a:latin typeface="Microsoft Yi Baiti" pitchFamily="66" charset="0"/>
                <a:ea typeface="Microsoft Yi Baiti" pitchFamily="66" charset="0"/>
              </a:rPr>
              <a:t>	&lt;/div&gt;</a:t>
            </a: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383259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Markups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09726635"/>
              </p:ext>
            </p:extLst>
          </p:nvPr>
        </p:nvGraphicFramePr>
        <p:xfrm>
          <a:off x="695325" y="1419225"/>
          <a:ext cx="9297988" cy="2057400"/>
        </p:xfrm>
        <a:graphic>
          <a:graphicData uri="http://schemas.openxmlformats.org/drawingml/2006/table">
            <a:tbl>
              <a:tblPr firstRow="1" bandRow="1">
                <a:tableStyleId>{5C22544A-7EE6-4342-B048-85BDC9FD1C3A}</a:tableStyleId>
              </a:tblPr>
              <a:tblGrid>
                <a:gridCol w="4648994"/>
                <a:gridCol w="4648994"/>
              </a:tblGrid>
              <a:tr h="370840">
                <a:tc>
                  <a:txBody>
                    <a:bodyPr/>
                    <a:lstStyle/>
                    <a:p>
                      <a:r>
                        <a:rPr lang="en-US" dirty="0" smtClean="0"/>
                        <a:t>Text Markup</a:t>
                      </a:r>
                      <a:endParaRPr lang="en-US" dirty="0"/>
                    </a:p>
                  </a:txBody>
                  <a:tcPr/>
                </a:tc>
                <a:tc>
                  <a:txBody>
                    <a:bodyPr/>
                    <a:lstStyle/>
                    <a:p>
                      <a:r>
                        <a:rPr lang="en-US" dirty="0" smtClean="0"/>
                        <a:t>HTML Tag</a:t>
                      </a:r>
                      <a:endParaRPr lang="en-US" dirty="0"/>
                    </a:p>
                  </a:txBody>
                  <a:tcPr/>
                </a:tc>
              </a:tr>
              <a:tr h="370840">
                <a:tc>
                  <a:txBody>
                    <a:bodyPr/>
                    <a:lstStyle/>
                    <a:p>
                      <a:r>
                        <a:rPr lang="en-US" dirty="0" smtClean="0"/>
                        <a:t>Hyperlink</a:t>
                      </a:r>
                      <a:endParaRPr lang="en-US" dirty="0"/>
                    </a:p>
                  </a:txBody>
                  <a:tcPr/>
                </a:tc>
                <a:tc>
                  <a:txBody>
                    <a:bodyPr/>
                    <a:lstStyle/>
                    <a:p>
                      <a:r>
                        <a:rPr lang="en-US" dirty="0" smtClean="0"/>
                        <a:t>&lt;a&gt;</a:t>
                      </a:r>
                      <a:endParaRPr lang="en-US" dirty="0"/>
                    </a:p>
                  </a:txBody>
                  <a:tcPr/>
                </a:tc>
              </a:tr>
              <a:tr h="370840">
                <a:tc>
                  <a:txBody>
                    <a:bodyPr/>
                    <a:lstStyle/>
                    <a:p>
                      <a:r>
                        <a:rPr lang="en-US" dirty="0" smtClean="0"/>
                        <a:t>Bold</a:t>
                      </a:r>
                      <a:endParaRPr lang="en-US" dirty="0"/>
                    </a:p>
                  </a:txBody>
                  <a:tcPr/>
                </a:tc>
                <a:tc>
                  <a:txBody>
                    <a:bodyPr/>
                    <a:lstStyle/>
                    <a:p>
                      <a:r>
                        <a:rPr lang="en-US" dirty="0" smtClean="0"/>
                        <a:t>&lt;b&gt;</a:t>
                      </a:r>
                      <a:endParaRPr lang="en-US" dirty="0"/>
                    </a:p>
                  </a:txBody>
                  <a:tcPr/>
                </a:tc>
              </a:tr>
              <a:tr h="370840">
                <a:tc>
                  <a:txBody>
                    <a:bodyPr/>
                    <a:lstStyle/>
                    <a:p>
                      <a:r>
                        <a:rPr lang="en-US" dirty="0" smtClean="0"/>
                        <a:t>Italic</a:t>
                      </a:r>
                      <a:endParaRPr lang="en-US" dirty="0"/>
                    </a:p>
                  </a:txBody>
                  <a:tcPr/>
                </a:tc>
                <a:tc>
                  <a:txBody>
                    <a:bodyPr/>
                    <a:lstStyle/>
                    <a:p>
                      <a:r>
                        <a:rPr lang="en-US" dirty="0" smtClean="0"/>
                        <a:t>&lt;i&gt;</a:t>
                      </a:r>
                      <a:endParaRPr lang="en-US" dirty="0"/>
                    </a:p>
                  </a:txBody>
                  <a:tcPr/>
                </a:tc>
              </a:tr>
              <a:tr h="370840">
                <a:tc>
                  <a:txBody>
                    <a:bodyPr/>
                    <a:lstStyle/>
                    <a:p>
                      <a:r>
                        <a:rPr lang="en-US" dirty="0" smtClean="0"/>
                        <a:t>Highlighted</a:t>
                      </a:r>
                      <a:endParaRPr lang="en-US" dirty="0"/>
                    </a:p>
                  </a:txBody>
                  <a:tcPr/>
                </a:tc>
                <a:tc>
                  <a:txBody>
                    <a:bodyPr/>
                    <a:lstStyle/>
                    <a:p>
                      <a:r>
                        <a:rPr lang="en-US" dirty="0" smtClean="0"/>
                        <a:t>&lt;</a:t>
                      </a:r>
                      <a:r>
                        <a:rPr lang="en-US" dirty="0" err="1" smtClean="0"/>
                        <a:t>em</a:t>
                      </a:r>
                      <a:r>
                        <a:rPr lang="en-US" dirty="0" smtClean="0"/>
                        <a:t>&gt;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17</a:t>
            </a:fld>
            <a:endParaRPr lang="en-US"/>
          </a:p>
        </p:txBody>
      </p:sp>
      <p:sp>
        <p:nvSpPr>
          <p:cNvPr id="6" name="Rectangle 5"/>
          <p:cNvSpPr/>
          <p:nvPr/>
        </p:nvSpPr>
        <p:spPr>
          <a:xfrm>
            <a:off x="581332" y="3712615"/>
            <a:ext cx="8640960"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 may link to: </a:t>
            </a:r>
          </a:p>
          <a:p>
            <a:r>
              <a:rPr lang="en-US" dirty="0"/>
              <a:t>	</a:t>
            </a:r>
            <a:r>
              <a:rPr lang="en-US" dirty="0" smtClean="0"/>
              <a:t>another page:</a:t>
            </a:r>
          </a:p>
          <a:p>
            <a:r>
              <a:rPr lang="en-US" dirty="0"/>
              <a:t>	</a:t>
            </a:r>
            <a:r>
              <a:rPr lang="en-US" dirty="0">
                <a:latin typeface="Microsoft Yi Baiti" pitchFamily="66" charset="0"/>
                <a:ea typeface="Microsoft Yi Baiti" pitchFamily="66" charset="0"/>
              </a:rPr>
              <a:t>&lt;a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“http://www.sap.com”&gt; SAP Homepage&lt;/a&gt;</a:t>
            </a:r>
          </a:p>
          <a:p>
            <a:r>
              <a:rPr lang="en-US" dirty="0"/>
              <a:t>	</a:t>
            </a:r>
            <a:r>
              <a:rPr lang="en-US" dirty="0" smtClean="0"/>
              <a:t>email:</a:t>
            </a:r>
          </a:p>
          <a:p>
            <a:r>
              <a:rPr lang="en-US" dirty="0" smtClean="0">
                <a:latin typeface="Microsoft Yi Baiti" pitchFamily="66" charset="0"/>
                <a:ea typeface="Microsoft Yi Baiti" pitchFamily="66" charset="0"/>
              </a:rPr>
              <a:t>	&lt;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“mailto:emailadress”&gt;email&lt;/</a:t>
            </a:r>
            <a:r>
              <a:rPr lang="en-US" dirty="0">
                <a:latin typeface="Microsoft Yi Baiti" pitchFamily="66" charset="0"/>
                <a:ea typeface="Microsoft Yi Baiti" pitchFamily="66" charset="0"/>
              </a:rPr>
              <a:t>a&gt;</a:t>
            </a:r>
          </a:p>
          <a:p>
            <a:r>
              <a:rPr lang="en-US" dirty="0"/>
              <a:t>	</a:t>
            </a:r>
            <a:r>
              <a:rPr lang="en-US" dirty="0" smtClean="0"/>
              <a:t>any other source:</a:t>
            </a:r>
          </a:p>
          <a:p>
            <a:r>
              <a:rPr lang="en-US" dirty="0" smtClean="0"/>
              <a:t>	</a:t>
            </a:r>
            <a:r>
              <a:rPr lang="en-US" dirty="0" smtClean="0">
                <a:latin typeface="Microsoft Yi Baiti" pitchFamily="66" charset="0"/>
                <a:ea typeface="Microsoft Yi Baiti" pitchFamily="66" charset="0"/>
              </a:rPr>
              <a:t>&lt;</a:t>
            </a:r>
            <a:r>
              <a:rPr lang="en-US" dirty="0">
                <a:latin typeface="Microsoft Yi Baiti" pitchFamily="66" charset="0"/>
                <a:ea typeface="Microsoft Yi Baiti" pitchFamily="66" charset="0"/>
              </a:rPr>
              <a:t>a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 = </a:t>
            </a:r>
            <a:r>
              <a:rPr lang="en-US" dirty="0" smtClean="0">
                <a:latin typeface="Microsoft Yi Baiti" pitchFamily="66" charset="0"/>
                <a:ea typeface="Microsoft Yi Baiti" pitchFamily="66" charset="0"/>
              </a:rPr>
              <a:t>“textdoc.txt” type=“application/notepad”&gt;text document&lt;/</a:t>
            </a:r>
            <a:r>
              <a:rPr lang="en-US" dirty="0">
                <a:latin typeface="Microsoft Yi Baiti" pitchFamily="66" charset="0"/>
                <a:ea typeface="Microsoft Yi Baiti" pitchFamily="66" charset="0"/>
              </a:rPr>
              <a:t>a&gt;</a:t>
            </a:r>
          </a:p>
          <a:p>
            <a:endParaRPr lang="en-US" dirty="0" smtClean="0"/>
          </a:p>
        </p:txBody>
      </p:sp>
      <p:sp>
        <p:nvSpPr>
          <p:cNvPr id="7" name="Rectangle 6"/>
          <p:cNvSpPr/>
          <p:nvPr/>
        </p:nvSpPr>
        <p:spPr>
          <a:xfrm>
            <a:off x="303759" y="3712615"/>
            <a:ext cx="9689554" cy="24450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t>Hyperlinks can be used for navigation:</a:t>
            </a:r>
          </a:p>
          <a:p>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=“#top&gt;go to top of page&lt;/a&gt;</a:t>
            </a:r>
          </a:p>
          <a:p>
            <a:r>
              <a:rPr lang="en-US" dirty="0" smtClean="0"/>
              <a:t>	</a:t>
            </a:r>
          </a:p>
          <a:p>
            <a:r>
              <a:rPr lang="en-US" dirty="0" smtClean="0"/>
              <a:t>Navigate to specific parts of document: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=“#paragraph 1”&gt;go to paragraph 1&lt;/a&gt;</a:t>
            </a:r>
          </a:p>
          <a:p>
            <a:r>
              <a:rPr lang="en-US" dirty="0" smtClean="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	&lt;h1 id=“paragraph 1”&gt;</a:t>
            </a:r>
            <a:r>
              <a:rPr lang="en-US" dirty="0" err="1" smtClean="0">
                <a:latin typeface="Microsoft Yi Baiti" pitchFamily="66" charset="0"/>
                <a:ea typeface="Microsoft Yi Baiti" pitchFamily="66" charset="0"/>
              </a:rPr>
              <a:t>Parapraph</a:t>
            </a:r>
            <a:r>
              <a:rPr lang="en-US" dirty="0" smtClean="0">
                <a:latin typeface="Microsoft Yi Baiti" pitchFamily="66" charset="0"/>
                <a:ea typeface="Microsoft Yi Baiti" pitchFamily="66" charset="0"/>
              </a:rPr>
              <a:t> 1&lt;/h1&gt;</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4080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ables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18</a:t>
            </a:fld>
            <a:endParaRPr lang="en-US"/>
          </a:p>
        </p:txBody>
      </p:sp>
      <p:sp>
        <p:nvSpPr>
          <p:cNvPr id="5" name="Rectangle 4"/>
          <p:cNvSpPr/>
          <p:nvPr/>
        </p:nvSpPr>
        <p:spPr>
          <a:xfrm>
            <a:off x="854997" y="1189138"/>
            <a:ext cx="4680520" cy="53354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&lt;table border=“1”&gt;</a:t>
            </a: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solidFill>
                <a:sysClr val="windowText" lastClr="000000"/>
              </a:solidFill>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&lt;/table&gt;</a:t>
            </a:r>
            <a:endParaRPr lang="en-US" dirty="0">
              <a:solidFill>
                <a:sysClr val="windowText" lastClr="000000"/>
              </a:solidFill>
              <a:latin typeface="Microsoft Yi Baiti" pitchFamily="66" charset="0"/>
              <a:ea typeface="Microsoft Yi Baiti" pitchFamily="66" charset="0"/>
            </a:endParaRPr>
          </a:p>
        </p:txBody>
      </p:sp>
      <p:sp>
        <p:nvSpPr>
          <p:cNvPr id="6" name="Rectangle 5"/>
          <p:cNvSpPr/>
          <p:nvPr/>
        </p:nvSpPr>
        <p:spPr>
          <a:xfrm>
            <a:off x="995085" y="1621185"/>
            <a:ext cx="4196597" cy="18722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thead</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7" name="Rectangle 6"/>
          <p:cNvSpPr/>
          <p:nvPr/>
        </p:nvSpPr>
        <p:spPr>
          <a:xfrm>
            <a:off x="1455887" y="1945221"/>
            <a:ext cx="3528392" cy="122413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1&lt;/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&gt;Column 2&lt;/</a:t>
            </a:r>
            <a:r>
              <a:rPr lang="en-US" dirty="0" err="1">
                <a:latin typeface="Microsoft Yi Baiti" pitchFamily="66" charset="0"/>
                <a:ea typeface="Microsoft Yi Baiti" pitchFamily="66" charset="0"/>
              </a:rPr>
              <a:t>th</a:t>
            </a:r>
            <a:r>
              <a:rPr lang="en-US" dirty="0">
                <a:latin typeface="Microsoft Yi Baiti" pitchFamily="66" charset="0"/>
                <a:ea typeface="Microsoft Yi Baiti" pitchFamily="66" charset="0"/>
              </a:rPr>
              <a:t>&gt;</a:t>
            </a:r>
          </a:p>
          <a:p>
            <a:r>
              <a:rPr lang="en-US" dirty="0" smtClean="0">
                <a:latin typeface="Microsoft Yi Baiti" pitchFamily="66" charset="0"/>
                <a:ea typeface="Microsoft Yi Baiti" pitchFamily="66" charset="0"/>
              </a:rPr>
              <a:t>&lt;/</a:t>
            </a:r>
            <a:r>
              <a:rPr lang="en-US" dirty="0" err="1">
                <a:latin typeface="Microsoft Yi Baiti" pitchFamily="66" charset="0"/>
                <a:ea typeface="Microsoft Yi Baiti" pitchFamily="66" charset="0"/>
              </a:rPr>
              <a:t>tr</a:t>
            </a:r>
            <a:r>
              <a:rPr lang="en-US" dirty="0">
                <a:latin typeface="Microsoft Yi Baiti" pitchFamily="66" charset="0"/>
                <a:ea typeface="Microsoft Yi Baiti" pitchFamily="66" charset="0"/>
              </a:rPr>
              <a:t>&gt;</a:t>
            </a:r>
          </a:p>
        </p:txBody>
      </p:sp>
      <p:sp>
        <p:nvSpPr>
          <p:cNvPr id="8" name="Rectangle 7"/>
          <p:cNvSpPr/>
          <p:nvPr/>
        </p:nvSpPr>
        <p:spPr>
          <a:xfrm>
            <a:off x="1003705" y="3637409"/>
            <a:ext cx="4196597" cy="24482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tbody</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9" name="Rectangle 8"/>
          <p:cNvSpPr/>
          <p:nvPr/>
        </p:nvSpPr>
        <p:spPr>
          <a:xfrm>
            <a:off x="1455887" y="3997449"/>
            <a:ext cx="3528392" cy="187220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a:latin typeface="Microsoft Yi Baiti" pitchFamily="66" charset="0"/>
                <a:ea typeface="Microsoft Yi Baiti" pitchFamily="66" charset="0"/>
              </a:rPr>
              <a:t>	</a:t>
            </a:r>
            <a:r>
              <a:rPr lang="en-US" sz="1900" dirty="0" smtClean="0">
                <a:latin typeface="Microsoft Yi Baiti" pitchFamily="66" charset="0"/>
                <a:ea typeface="Microsoft Yi Baiti" pitchFamily="66" charset="0"/>
              </a:rPr>
              <a:t>&lt;td&gt;Cell row 1&lt;/td&gt;</a:t>
            </a:r>
          </a:p>
          <a:p>
            <a:r>
              <a:rPr lang="en-US" sz="1900" dirty="0" smtClean="0">
                <a:latin typeface="Microsoft Yi Baiti" pitchFamily="66" charset="0"/>
                <a:ea typeface="Microsoft Yi Baiti" pitchFamily="66" charset="0"/>
              </a:rPr>
              <a:t>&lt;/</a:t>
            </a:r>
            <a:r>
              <a:rPr lang="en-US" sz="1900" dirty="0" err="1" smtClean="0">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	&lt;td&gt;Cell row </a:t>
            </a:r>
            <a:r>
              <a:rPr lang="en-US" sz="1900" dirty="0" smtClean="0">
                <a:latin typeface="Microsoft Yi Baiti" pitchFamily="66" charset="0"/>
                <a:ea typeface="Microsoft Yi Baiti" pitchFamily="66" charset="0"/>
              </a:rPr>
              <a:t>2&lt;/</a:t>
            </a:r>
            <a:r>
              <a:rPr lang="en-US" sz="1900" dirty="0">
                <a:latin typeface="Microsoft Yi Baiti" pitchFamily="66" charset="0"/>
                <a:ea typeface="Microsoft Yi Baiti" pitchFamily="66" charset="0"/>
              </a:rPr>
              <a:t>td&gt;</a:t>
            </a:r>
          </a:p>
          <a:p>
            <a:r>
              <a:rPr lang="en-US" sz="1900" dirty="0">
                <a:latin typeface="Microsoft Yi Baiti" pitchFamily="66" charset="0"/>
                <a:ea typeface="Microsoft Yi Baiti" pitchFamily="66" charset="0"/>
              </a:rPr>
              <a:t>&lt;/</a:t>
            </a:r>
            <a:r>
              <a:rPr lang="en-US" sz="1900" dirty="0" err="1">
                <a:latin typeface="Microsoft Yi Baiti" pitchFamily="66" charset="0"/>
                <a:ea typeface="Microsoft Yi Baiti" pitchFamily="66" charset="0"/>
              </a:rPr>
              <a:t>tr</a:t>
            </a:r>
            <a:r>
              <a:rPr lang="en-US" sz="1900"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p:txBody>
      </p:sp>
      <p:sp>
        <p:nvSpPr>
          <p:cNvPr id="10" name="TextBox 9"/>
          <p:cNvSpPr txBox="1"/>
          <p:nvPr/>
        </p:nvSpPr>
        <p:spPr>
          <a:xfrm>
            <a:off x="5704359" y="1189138"/>
            <a:ext cx="4104456" cy="415498"/>
          </a:xfrm>
          <a:prstGeom prst="rect">
            <a:avLst/>
          </a:prstGeom>
          <a:noFill/>
        </p:spPr>
        <p:txBody>
          <a:bodyPr wrap="square" rtlCol="0">
            <a:spAutoFit/>
          </a:bodyPr>
          <a:lstStyle/>
          <a:p>
            <a:r>
              <a:rPr lang="en-US" dirty="0" smtClean="0"/>
              <a:t>Table element</a:t>
            </a:r>
            <a:endParaRPr lang="en-US" dirty="0"/>
          </a:p>
        </p:txBody>
      </p:sp>
      <p:cxnSp>
        <p:nvCxnSpPr>
          <p:cNvPr id="12" name="Straight Arrow Connector 11"/>
          <p:cNvCxnSpPr>
            <a:stCxn id="10" idx="1"/>
          </p:cNvCxnSpPr>
          <p:nvPr/>
        </p:nvCxnSpPr>
        <p:spPr>
          <a:xfrm flipH="1">
            <a:off x="3102003" y="1396887"/>
            <a:ext cx="2602356" cy="223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03287" y="1639659"/>
            <a:ext cx="1596719" cy="415498"/>
          </a:xfrm>
          <a:prstGeom prst="rect">
            <a:avLst/>
          </a:prstGeom>
          <a:noFill/>
        </p:spPr>
        <p:txBody>
          <a:bodyPr wrap="none" rtlCol="0">
            <a:spAutoFit/>
          </a:bodyPr>
          <a:lstStyle/>
          <a:p>
            <a:r>
              <a:rPr lang="en-US" dirty="0" smtClean="0"/>
              <a:t>Table header</a:t>
            </a:r>
            <a:endParaRPr lang="en-US" dirty="0"/>
          </a:p>
        </p:txBody>
      </p:sp>
      <p:cxnSp>
        <p:nvCxnSpPr>
          <p:cNvPr id="15" name="Straight Arrow Connector 14"/>
          <p:cNvCxnSpPr>
            <a:stCxn id="13" idx="1"/>
          </p:cNvCxnSpPr>
          <p:nvPr/>
        </p:nvCxnSpPr>
        <p:spPr>
          <a:xfrm flipH="1" flipV="1">
            <a:off x="2105031" y="1841347"/>
            <a:ext cx="3598256" cy="60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704359" y="3649133"/>
            <a:ext cx="1369093" cy="415498"/>
          </a:xfrm>
          <a:prstGeom prst="rect">
            <a:avLst/>
          </a:prstGeom>
          <a:noFill/>
        </p:spPr>
        <p:txBody>
          <a:bodyPr wrap="none" rtlCol="0">
            <a:spAutoFit/>
          </a:bodyPr>
          <a:lstStyle/>
          <a:p>
            <a:r>
              <a:rPr lang="en-US" dirty="0" smtClean="0"/>
              <a:t>Table body</a:t>
            </a:r>
            <a:endParaRPr lang="en-US" dirty="0"/>
          </a:p>
        </p:txBody>
      </p:sp>
      <p:cxnSp>
        <p:nvCxnSpPr>
          <p:cNvPr id="19" name="Straight Arrow Connector 18"/>
          <p:cNvCxnSpPr>
            <a:stCxn id="17" idx="1"/>
          </p:cNvCxnSpPr>
          <p:nvPr/>
        </p:nvCxnSpPr>
        <p:spPr>
          <a:xfrm flipH="1">
            <a:off x="1959943" y="3856882"/>
            <a:ext cx="37444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43681" y="2413273"/>
            <a:ext cx="2520280" cy="415498"/>
          </a:xfrm>
          <a:prstGeom prst="rect">
            <a:avLst/>
          </a:prstGeom>
          <a:noFill/>
        </p:spPr>
        <p:txBody>
          <a:bodyPr wrap="square" rtlCol="0">
            <a:spAutoFit/>
          </a:bodyPr>
          <a:lstStyle/>
          <a:p>
            <a:r>
              <a:rPr lang="en-US" dirty="0"/>
              <a:t>a</a:t>
            </a:r>
            <a:r>
              <a:rPr lang="en-US" dirty="0" smtClean="0"/>
              <a:t> Table row</a:t>
            </a:r>
            <a:endParaRPr lang="en-US" dirty="0"/>
          </a:p>
        </p:txBody>
      </p:sp>
      <p:cxnSp>
        <p:nvCxnSpPr>
          <p:cNvPr id="22" name="Straight Arrow Connector 21"/>
          <p:cNvCxnSpPr>
            <a:stCxn id="20" idx="1"/>
          </p:cNvCxnSpPr>
          <p:nvPr/>
        </p:nvCxnSpPr>
        <p:spPr>
          <a:xfrm flipH="1" flipV="1">
            <a:off x="2105031" y="2197249"/>
            <a:ext cx="3738650" cy="4237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0" idx="1"/>
          </p:cNvCxnSpPr>
          <p:nvPr/>
        </p:nvCxnSpPr>
        <p:spPr>
          <a:xfrm flipH="1">
            <a:off x="1959943" y="2621022"/>
            <a:ext cx="3883738" cy="1592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869947" y="2205524"/>
            <a:ext cx="4148838" cy="415498"/>
          </a:xfrm>
          <a:prstGeom prst="rect">
            <a:avLst/>
          </a:prstGeom>
          <a:noFill/>
        </p:spPr>
        <p:txBody>
          <a:bodyPr wrap="square" rtlCol="0">
            <a:spAutoFit/>
          </a:bodyPr>
          <a:lstStyle/>
          <a:p>
            <a:r>
              <a:rPr lang="en-US" dirty="0" smtClean="0"/>
              <a:t>Content for the header</a:t>
            </a:r>
            <a:endParaRPr lang="en-US" dirty="0"/>
          </a:p>
        </p:txBody>
      </p:sp>
      <p:sp>
        <p:nvSpPr>
          <p:cNvPr id="27" name="TextBox 26"/>
          <p:cNvSpPr txBox="1"/>
          <p:nvPr/>
        </p:nvSpPr>
        <p:spPr>
          <a:xfrm>
            <a:off x="5843681" y="4893028"/>
            <a:ext cx="3101038" cy="415498"/>
          </a:xfrm>
          <a:prstGeom prst="rect">
            <a:avLst/>
          </a:prstGeom>
          <a:noFill/>
        </p:spPr>
        <p:txBody>
          <a:bodyPr wrap="square" rtlCol="0">
            <a:spAutoFit/>
          </a:bodyPr>
          <a:lstStyle/>
          <a:p>
            <a:r>
              <a:rPr lang="en-US" dirty="0" smtClean="0"/>
              <a:t>Content for the body</a:t>
            </a:r>
            <a:endParaRPr lang="en-US" dirty="0"/>
          </a:p>
        </p:txBody>
      </p:sp>
      <p:cxnSp>
        <p:nvCxnSpPr>
          <p:cNvPr id="29" name="Straight Arrow Connector 28"/>
          <p:cNvCxnSpPr>
            <a:stCxn id="27" idx="1"/>
          </p:cNvCxnSpPr>
          <p:nvPr/>
        </p:nvCxnSpPr>
        <p:spPr>
          <a:xfrm flipH="1">
            <a:off x="3974356" y="5100777"/>
            <a:ext cx="18693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192191" y="2409135"/>
            <a:ext cx="16514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6" t="81622" r="68215" b="2285"/>
          <a:stretch/>
        </p:blipFill>
        <p:spPr bwMode="auto">
          <a:xfrm>
            <a:off x="5535517" y="2759963"/>
            <a:ext cx="3741034"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8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2" presetClass="entr" presetSubtype="4"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53" presetClass="entr" presetSubtype="16" fill="hold" nodeType="withEffect">
                                  <p:stCondLst>
                                    <p:cond delay="0"/>
                                  </p:stCondLst>
                                  <p:childTnLst>
                                    <p:set>
                                      <p:cBhvr>
                                        <p:cTn id="96" dur="1" fill="hold">
                                          <p:stCondLst>
                                            <p:cond delay="0"/>
                                          </p:stCondLst>
                                        </p:cTn>
                                        <p:tgtEl>
                                          <p:spTgt spid="4098"/>
                                        </p:tgtEl>
                                        <p:attrNameLst>
                                          <p:attrName>style.visibility</p:attrName>
                                        </p:attrNameLst>
                                      </p:cBhvr>
                                      <p:to>
                                        <p:strVal val="visible"/>
                                      </p:to>
                                    </p:set>
                                    <p:anim calcmode="lin" valueType="num">
                                      <p:cBhvr>
                                        <p:cTn id="97" dur="500" fill="hold"/>
                                        <p:tgtEl>
                                          <p:spTgt spid="4098"/>
                                        </p:tgtEl>
                                        <p:attrNameLst>
                                          <p:attrName>ppt_w</p:attrName>
                                        </p:attrNameLst>
                                      </p:cBhvr>
                                      <p:tavLst>
                                        <p:tav tm="0">
                                          <p:val>
                                            <p:fltVal val="0"/>
                                          </p:val>
                                        </p:tav>
                                        <p:tav tm="100000">
                                          <p:val>
                                            <p:strVal val="#ppt_w"/>
                                          </p:val>
                                        </p:tav>
                                      </p:tavLst>
                                    </p:anim>
                                    <p:anim calcmode="lin" valueType="num">
                                      <p:cBhvr>
                                        <p:cTn id="98" dur="500" fill="hold"/>
                                        <p:tgtEl>
                                          <p:spTgt spid="4098"/>
                                        </p:tgtEl>
                                        <p:attrNameLst>
                                          <p:attrName>ppt_h</p:attrName>
                                        </p:attrNameLst>
                                      </p:cBhvr>
                                      <p:tavLst>
                                        <p:tav tm="0">
                                          <p:val>
                                            <p:fltVal val="0"/>
                                          </p:val>
                                        </p:tav>
                                        <p:tav tm="100000">
                                          <p:val>
                                            <p:strVal val="#ppt_h"/>
                                          </p:val>
                                        </p:tav>
                                      </p:tavLst>
                                    </p:anim>
                                    <p:animEffect transition="in" filter="fade">
                                      <p:cBhvr>
                                        <p:cTn id="99"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0" grpId="1"/>
      <p:bldP spid="13" grpId="0"/>
      <p:bldP spid="13" grpId="1"/>
      <p:bldP spid="17" grpId="0"/>
      <p:bldP spid="17" grpId="1"/>
      <p:bldP spid="20" grpId="0"/>
      <p:bldP spid="20" grpId="1"/>
      <p:bldP spid="25" grpId="0"/>
      <p:bldP spid="25" grpId="1"/>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27773051"/>
              </p:ext>
            </p:extLst>
          </p:nvPr>
        </p:nvGraphicFramePr>
        <p:xfrm>
          <a:off x="935308" y="1189137"/>
          <a:ext cx="8568952" cy="5191760"/>
        </p:xfrm>
        <a:graphic>
          <a:graphicData uri="http://schemas.openxmlformats.org/drawingml/2006/table">
            <a:tbl>
              <a:tblPr firstRow="1" bandRow="1">
                <a:tableStyleId>{5C22544A-7EE6-4342-B048-85BDC9FD1C3A}</a:tableStyleId>
              </a:tblPr>
              <a:tblGrid>
                <a:gridCol w="5472608"/>
                <a:gridCol w="3096344"/>
              </a:tblGrid>
              <a:tr h="370840">
                <a:tc>
                  <a:txBody>
                    <a:bodyPr/>
                    <a:lstStyle/>
                    <a:p>
                      <a:r>
                        <a:rPr lang="en-ZA" sz="1800" dirty="0" smtClean="0"/>
                        <a:t>Section</a:t>
                      </a:r>
                      <a:endParaRPr lang="en-ZA" sz="1800" dirty="0"/>
                    </a:p>
                  </a:txBody>
                  <a:tcPr/>
                </a:tc>
                <a:tc>
                  <a:txBody>
                    <a:bodyPr/>
                    <a:lstStyle/>
                    <a:p>
                      <a:pPr algn="ctr"/>
                      <a:endParaRPr lang="en-ZA" sz="1800" dirty="0"/>
                    </a:p>
                  </a:txBody>
                  <a:tcPr/>
                </a:tc>
              </a:tr>
              <a:tr h="370840">
                <a:tc>
                  <a:txBody>
                    <a:bodyPr/>
                    <a:lstStyle/>
                    <a:p>
                      <a:r>
                        <a:rPr lang="en-ZA" sz="1800" dirty="0" smtClean="0"/>
                        <a:t>SAP</a:t>
                      </a:r>
                      <a:r>
                        <a:rPr lang="en-ZA" sz="1800" baseline="0" dirty="0" smtClean="0"/>
                        <a:t> Fiori an introduction</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Intro to JavaScript, HTML, CSS, Git</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1 – Build your first App</a:t>
                      </a:r>
                      <a:endParaRPr lang="en-ZA" sz="1800" dirty="0">
                        <a:solidFill>
                          <a:schemeClr val="accent2"/>
                        </a:solidFill>
                      </a:endParaRPr>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t>Object Orientated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a:t>
                      </a:r>
                      <a:r>
                        <a:rPr lang="en-ZA" sz="1800" baseline="0" dirty="0" smtClean="0">
                          <a:solidFill>
                            <a:schemeClr val="accent2"/>
                          </a:solidFill>
                        </a:rPr>
                        <a:t>. 2 – Manipulating Data in Arrays</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t>JQuery</a:t>
                      </a:r>
                      <a:r>
                        <a:rPr lang="en-ZA" sz="1800" baseline="0" dirty="0" smtClean="0"/>
                        <a:t> &amp; JSON Overview</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3 – Show data in JQuery</a:t>
                      </a:r>
                      <a:r>
                        <a:rPr lang="en-ZA" sz="1800" baseline="0" dirty="0" smtClean="0">
                          <a:solidFill>
                            <a:schemeClr val="accent2"/>
                          </a:solidFill>
                        </a:rPr>
                        <a:t> control</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Odata</a:t>
                      </a:r>
                      <a:r>
                        <a:rPr lang="en-ZA" sz="1800" baseline="0" dirty="0" smtClean="0"/>
                        <a:t> – Open Protocol Fundamentals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4 – Using REST Client</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err="1" smtClean="0"/>
                        <a:t>DataJS</a:t>
                      </a:r>
                      <a:r>
                        <a:rPr lang="en-ZA" sz="1800" baseline="0" dirty="0" smtClean="0"/>
                        <a:t> – Combining Data with JS</a:t>
                      </a:r>
                      <a:endParaRPr lang="en-ZA" sz="1800" dirty="0"/>
                    </a:p>
                  </a:txBody>
                  <a:tcPr/>
                </a:tc>
                <a:tc>
                  <a:txBody>
                    <a:bodyPr/>
                    <a:lstStyle/>
                    <a:p>
                      <a:pPr algn="ctr"/>
                      <a:r>
                        <a:rPr lang="en-ZA" sz="1800" dirty="0" smtClean="0"/>
                        <a:t>15 </a:t>
                      </a:r>
                      <a:r>
                        <a:rPr lang="en-ZA" sz="1800" dirty="0" err="1" smtClean="0"/>
                        <a:t>mins</a:t>
                      </a:r>
                      <a:endParaRPr lang="en-ZA" sz="1800" dirty="0"/>
                    </a:p>
                  </a:txBody>
                  <a:tcPr/>
                </a:tc>
              </a:tr>
              <a:tr h="370840">
                <a:tc>
                  <a:txBody>
                    <a:bodyPr/>
                    <a:lstStyle/>
                    <a:p>
                      <a:r>
                        <a:rPr lang="en-ZA" sz="1800" dirty="0" smtClean="0">
                          <a:solidFill>
                            <a:schemeClr val="accent2"/>
                          </a:solidFill>
                        </a:rPr>
                        <a:t>Ex 5 – Connect to an</a:t>
                      </a:r>
                      <a:r>
                        <a:rPr lang="en-ZA" sz="1800" baseline="0" dirty="0" smtClean="0">
                          <a:solidFill>
                            <a:schemeClr val="accent2"/>
                          </a:solidFill>
                        </a:rPr>
                        <a:t> </a:t>
                      </a:r>
                      <a:r>
                        <a:rPr lang="en-ZA" sz="1800" baseline="0" dirty="0" err="1" smtClean="0">
                          <a:solidFill>
                            <a:schemeClr val="accent2"/>
                          </a:solidFill>
                        </a:rPr>
                        <a:t>Odata</a:t>
                      </a:r>
                      <a:r>
                        <a:rPr lang="en-ZA" sz="1800" baseline="0" dirty="0" smtClean="0">
                          <a:solidFill>
                            <a:schemeClr val="accent2"/>
                          </a:solidFill>
                        </a:rPr>
                        <a:t> source using </a:t>
                      </a:r>
                      <a:r>
                        <a:rPr lang="en-ZA" sz="1800" baseline="0" dirty="0" err="1" smtClean="0">
                          <a:solidFill>
                            <a:schemeClr val="accent2"/>
                          </a:solidFill>
                        </a:rPr>
                        <a:t>DataJS</a:t>
                      </a:r>
                      <a:endParaRPr lang="en-ZA" sz="1800" dirty="0">
                        <a:solidFill>
                          <a:schemeClr val="accent2"/>
                        </a:solidFill>
                      </a:endParaRPr>
                    </a:p>
                  </a:txBody>
                  <a:tcPr/>
                </a:tc>
                <a:tc>
                  <a:txBody>
                    <a:bodyPr/>
                    <a:lstStyle/>
                    <a:p>
                      <a:pPr algn="ctr"/>
                      <a:endParaRPr lang="en-ZA" sz="1800" dirty="0"/>
                    </a:p>
                  </a:txBody>
                  <a:tcPr/>
                </a:tc>
              </a:tr>
              <a:tr h="370840">
                <a:tc>
                  <a:txBody>
                    <a:bodyPr/>
                    <a:lstStyle/>
                    <a:p>
                      <a:r>
                        <a:rPr lang="en-ZA" sz="1800" dirty="0" smtClean="0"/>
                        <a:t>SAP UI5 </a:t>
                      </a:r>
                      <a:r>
                        <a:rPr lang="en-ZA" sz="1800" dirty="0" err="1" smtClean="0"/>
                        <a:t>incl</a:t>
                      </a:r>
                      <a:r>
                        <a:rPr lang="en-ZA" sz="1800" baseline="0" dirty="0" smtClean="0"/>
                        <a:t> Data Binding</a:t>
                      </a:r>
                      <a:endParaRPr lang="en-ZA" sz="1800" dirty="0"/>
                    </a:p>
                  </a:txBody>
                  <a:tcPr/>
                </a:tc>
                <a:tc>
                  <a:txBody>
                    <a:bodyPr/>
                    <a:lstStyle/>
                    <a:p>
                      <a:pPr algn="ctr"/>
                      <a:r>
                        <a:rPr lang="en-ZA" sz="1800" dirty="0" smtClean="0"/>
                        <a:t>30 </a:t>
                      </a:r>
                      <a:r>
                        <a:rPr lang="en-ZA" sz="1800" dirty="0" err="1" smtClean="0"/>
                        <a:t>mins</a:t>
                      </a:r>
                      <a:endParaRPr lang="en-ZA" sz="1800" dirty="0"/>
                    </a:p>
                  </a:txBody>
                  <a:tcPr/>
                </a:tc>
              </a:tr>
              <a:tr h="370840">
                <a:tc>
                  <a:txBody>
                    <a:bodyPr/>
                    <a:lstStyle/>
                    <a:p>
                      <a:r>
                        <a:rPr lang="en-ZA" sz="1800" dirty="0" smtClean="0">
                          <a:solidFill>
                            <a:schemeClr val="accent2"/>
                          </a:solidFill>
                        </a:rPr>
                        <a:t>Ex 6 – Connect to a SAP </a:t>
                      </a:r>
                      <a:r>
                        <a:rPr lang="en-ZA" sz="1800" dirty="0" err="1" smtClean="0">
                          <a:solidFill>
                            <a:schemeClr val="accent2"/>
                          </a:solidFill>
                        </a:rPr>
                        <a:t>Odata</a:t>
                      </a:r>
                      <a:r>
                        <a:rPr lang="en-ZA" sz="1800" dirty="0" smtClean="0">
                          <a:solidFill>
                            <a:schemeClr val="accent2"/>
                          </a:solidFill>
                        </a:rPr>
                        <a:t> source</a:t>
                      </a:r>
                      <a:endParaRPr lang="en-ZA" sz="1800" dirty="0">
                        <a:solidFill>
                          <a:schemeClr val="accent2"/>
                        </a:solidFill>
                      </a:endParaRPr>
                    </a:p>
                  </a:txBody>
                  <a:tcPr/>
                </a:tc>
                <a:tc>
                  <a:txBody>
                    <a:bodyPr/>
                    <a:lstStyle/>
                    <a:p>
                      <a:pPr algn="ctr"/>
                      <a:r>
                        <a:rPr lang="en-ZA" sz="1800" dirty="0" smtClean="0"/>
                        <a:t>30 </a:t>
                      </a:r>
                      <a:r>
                        <a:rPr lang="en-ZA" sz="1800" dirty="0" err="1" smtClean="0"/>
                        <a:t>mins</a:t>
                      </a:r>
                      <a:endParaRPr lang="en-ZA" sz="1800"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GET</a:t>
            </a:r>
          </a:p>
          <a:p>
            <a:pPr lvl="1"/>
            <a:r>
              <a:rPr lang="en-US" dirty="0" smtClean="0"/>
              <a:t>The browser attaches the form data to the specified URL in the form.</a:t>
            </a:r>
          </a:p>
          <a:p>
            <a:pPr lvl="1"/>
            <a:r>
              <a:rPr lang="en-US" dirty="0" smtClean="0"/>
              <a:t>The transferred data is displayed in plain text in the address bar of the browser, thus the get method is only suitable for transferring data to a limited extend.</a:t>
            </a:r>
          </a:p>
          <a:p>
            <a:r>
              <a:rPr lang="en-US" dirty="0" smtClean="0"/>
              <a:t>POST</a:t>
            </a:r>
          </a:p>
          <a:p>
            <a:pPr lvl="1"/>
            <a:r>
              <a:rPr lang="en-US" dirty="0" smtClean="0"/>
              <a:t>Parameters are provided via a standard input channel.</a:t>
            </a:r>
          </a:p>
          <a:p>
            <a:r>
              <a:rPr lang="en-US" dirty="0" smtClean="0"/>
              <a:t>The method used in the following slide is the get method</a:t>
            </a:r>
          </a:p>
        </p:txBody>
      </p:sp>
      <p:sp>
        <p:nvSpPr>
          <p:cNvPr id="4" name="Slide Number Placeholder 3"/>
          <p:cNvSpPr>
            <a:spLocks noGrp="1"/>
          </p:cNvSpPr>
          <p:nvPr>
            <p:ph type="sldNum" sz="quarter" idx="12"/>
          </p:nvPr>
        </p:nvSpPr>
        <p:spPr/>
        <p:txBody>
          <a:bodyPr/>
          <a:lstStyle/>
          <a:p>
            <a:fld id="{F54C19C2-EEC0-5741-9456-6D74EC6E4EB9}" type="slidenum">
              <a:rPr lang="en-US" smtClean="0"/>
              <a:pPr/>
              <a:t>19</a:t>
            </a:fld>
            <a:endParaRPr lang="en-US"/>
          </a:p>
        </p:txBody>
      </p:sp>
    </p:spTree>
    <p:extLst>
      <p:ext uri="{BB962C8B-B14F-4D97-AF65-F5344CB8AC3E}">
        <p14:creationId xmlns:p14="http://schemas.microsoft.com/office/powerpoint/2010/main" val="2816755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20</a:t>
            </a:fld>
            <a:endParaRPr lang="en-US"/>
          </a:p>
        </p:txBody>
      </p:sp>
      <p:sp>
        <p:nvSpPr>
          <p:cNvPr id="3" name="TextBox 2"/>
          <p:cNvSpPr txBox="1"/>
          <p:nvPr/>
        </p:nvSpPr>
        <p:spPr>
          <a:xfrm>
            <a:off x="696118" y="1182903"/>
            <a:ext cx="5544616" cy="415498"/>
          </a:xfrm>
          <a:prstGeom prst="rect">
            <a:avLst/>
          </a:prstGeom>
          <a:noFill/>
        </p:spPr>
        <p:txBody>
          <a:bodyPr wrap="square" rtlCol="0">
            <a:spAutoFit/>
          </a:bodyPr>
          <a:lstStyle/>
          <a:p>
            <a:r>
              <a:rPr lang="en-US" dirty="0" smtClean="0"/>
              <a:t>Allows interaction between user and application</a:t>
            </a:r>
            <a:endParaRPr lang="en-US" dirty="0"/>
          </a:p>
        </p:txBody>
      </p:sp>
      <p:sp>
        <p:nvSpPr>
          <p:cNvPr id="5" name="Rectangle 4"/>
          <p:cNvSpPr/>
          <p:nvPr/>
        </p:nvSpPr>
        <p:spPr>
          <a:xfrm>
            <a:off x="696118" y="1045121"/>
            <a:ext cx="5368281" cy="547260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solidFill>
                  <a:sysClr val="windowText" lastClr="000000"/>
                </a:solidFill>
                <a:latin typeface="Microsoft Yi Baiti" pitchFamily="66" charset="0"/>
                <a:ea typeface="Microsoft Yi Baiti" pitchFamily="66" charset="0"/>
              </a:rPr>
              <a:t>&lt;form method=“get” action=“http:tergetserver”&gt;</a:t>
            </a:r>
          </a:p>
          <a:p>
            <a:endParaRPr lang="en-US" dirty="0">
              <a:solidFill>
                <a:sysClr val="windowText" lastClr="000000"/>
              </a:solidFill>
              <a:latin typeface="Microsoft Yi Baiti" pitchFamily="66" charset="0"/>
              <a:ea typeface="Microsoft Yi Baiti" pitchFamily="66" charset="0"/>
            </a:endParaRPr>
          </a:p>
          <a:p>
            <a:endParaRPr lang="en-US" dirty="0" smtClean="0">
              <a:solidFill>
                <a:sysClr val="windowText" lastClr="000000"/>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r>
              <a:rPr lang="en-US" dirty="0" smtClean="0">
                <a:solidFill>
                  <a:sysClr val="windowText" lastClr="000000"/>
                </a:solidFill>
                <a:latin typeface="Microsoft Yi Baiti" pitchFamily="66" charset="0"/>
                <a:ea typeface="Microsoft Yi Baiti" pitchFamily="66" charset="0"/>
              </a:rPr>
              <a:t>&lt;/form&gt;</a:t>
            </a:r>
            <a:endParaRPr lang="en-US" dirty="0">
              <a:solidFill>
                <a:sysClr val="windowText" lastClr="000000"/>
              </a:solidFill>
              <a:latin typeface="Microsoft Yi Baiti" pitchFamily="66" charset="0"/>
              <a:ea typeface="Microsoft Yi Baiti" pitchFamily="66" charset="0"/>
            </a:endParaRPr>
          </a:p>
        </p:txBody>
      </p:sp>
      <p:sp>
        <p:nvSpPr>
          <p:cNvPr id="6" name="TextBox 5"/>
          <p:cNvSpPr txBox="1"/>
          <p:nvPr/>
        </p:nvSpPr>
        <p:spPr>
          <a:xfrm>
            <a:off x="6240734" y="1014043"/>
            <a:ext cx="3640089" cy="415498"/>
          </a:xfrm>
          <a:prstGeom prst="rect">
            <a:avLst/>
          </a:prstGeom>
          <a:noFill/>
        </p:spPr>
        <p:txBody>
          <a:bodyPr wrap="square" rtlCol="0">
            <a:spAutoFit/>
          </a:bodyPr>
          <a:lstStyle/>
          <a:p>
            <a:r>
              <a:rPr lang="en-US" dirty="0" smtClean="0"/>
              <a:t>Define the form in HTML</a:t>
            </a:r>
            <a:endParaRPr lang="en-US" dirty="0"/>
          </a:p>
        </p:txBody>
      </p:sp>
      <p:cxnSp>
        <p:nvCxnSpPr>
          <p:cNvPr id="8" name="Straight Arrow Connector 7"/>
          <p:cNvCxnSpPr/>
          <p:nvPr/>
        </p:nvCxnSpPr>
        <p:spPr>
          <a:xfrm flipH="1">
            <a:off x="5616191" y="1221792"/>
            <a:ext cx="6083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79823" y="2341265"/>
            <a:ext cx="8424936" cy="738664"/>
          </a:xfrm>
          <a:prstGeom prst="rect">
            <a:avLst/>
          </a:prstGeom>
          <a:solidFill>
            <a:schemeClr val="tx1">
              <a:lumMod val="20000"/>
              <a:lumOff val="80000"/>
            </a:schemeClr>
          </a:solidFill>
        </p:spPr>
        <p:txBody>
          <a:bodyPr wrap="square" rtlCol="0">
            <a:spAutoFit/>
          </a:bodyPr>
          <a:lstStyle/>
          <a:p>
            <a:r>
              <a:rPr lang="en-US" dirty="0" smtClean="0">
                <a:solidFill>
                  <a:srgbClr val="C00000"/>
                </a:solidFill>
              </a:rPr>
              <a:t>Method</a:t>
            </a:r>
            <a:r>
              <a:rPr lang="en-US" dirty="0" smtClean="0">
                <a:solidFill>
                  <a:schemeClr val="tx1">
                    <a:lumMod val="50000"/>
                  </a:schemeClr>
                </a:solidFill>
              </a:rPr>
              <a:t>: specify how the browser should send the data to the URL specified under </a:t>
            </a:r>
            <a:r>
              <a:rPr lang="en-US" dirty="0" smtClean="0">
                <a:solidFill>
                  <a:srgbClr val="C00000"/>
                </a:solidFill>
              </a:rPr>
              <a:t>action</a:t>
            </a:r>
            <a:endParaRPr lang="en-US" dirty="0">
              <a:solidFill>
                <a:srgbClr val="C00000"/>
              </a:solidFill>
            </a:endParaRPr>
          </a:p>
        </p:txBody>
      </p:sp>
      <p:cxnSp>
        <p:nvCxnSpPr>
          <p:cNvPr id="14" name="Straight Arrow Connector 13"/>
          <p:cNvCxnSpPr/>
          <p:nvPr/>
        </p:nvCxnSpPr>
        <p:spPr>
          <a:xfrm flipV="1">
            <a:off x="1815927" y="2044958"/>
            <a:ext cx="0"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879823" y="1419226"/>
            <a:ext cx="4736368" cy="47384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fieldset</a:t>
            </a:r>
            <a:r>
              <a:rPr lang="en-US" dirty="0" smtClean="0">
                <a:latin typeface="Microsoft Yi Baiti" pitchFamily="66" charset="0"/>
                <a:ea typeface="Microsoft Yi Baiti" pitchFamily="66" charset="0"/>
              </a:rPr>
              <a:t> id=“timesheet”&gt;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&lt;legend&gt;Time Sheet&lt;/legend&gt;</a:t>
            </a:r>
          </a:p>
          <a:p>
            <a:r>
              <a:rPr lang="en-US" dirty="0">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&lt;label for=“name”&gt;Name&lt;/label&gt;</a:t>
            </a:r>
          </a:p>
          <a:p>
            <a:r>
              <a:rPr lang="en-US" dirty="0">
                <a:solidFill>
                  <a:srgbClr val="C00000"/>
                </a:solidFill>
                <a:latin typeface="Microsoft Yi Baiti" pitchFamily="66" charset="0"/>
                <a:ea typeface="Microsoft Yi Baiti" pitchFamily="66" charset="0"/>
              </a:rPr>
              <a:t>	</a:t>
            </a:r>
            <a:r>
              <a:rPr lang="en-US" dirty="0" smtClean="0">
                <a:solidFill>
                  <a:srgbClr val="C00000"/>
                </a:solidFill>
                <a:latin typeface="Microsoft Yi Baiti" pitchFamily="66" charset="0"/>
                <a:ea typeface="Microsoft Yi Baiti" pitchFamily="66" charset="0"/>
              </a:rPr>
              <a:t>&lt;input type=“text” name=“name”&gt;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&lt;label for=“option”&gt;Option&lt;/label&gt;</a:t>
            </a:r>
          </a:p>
          <a:p>
            <a:r>
              <a:rPr lang="en-US" dirty="0">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 name=“option” size=“1”&gt;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&lt;option value”option1”&gt;Option1&lt;/option&gt;</a:t>
            </a:r>
          </a:p>
          <a:p>
            <a:r>
              <a:rPr lang="en-US" dirty="0">
                <a:solidFill>
                  <a:srgbClr val="7030A0"/>
                </a:solidFill>
                <a:latin typeface="Microsoft Yi Baiti" pitchFamily="66" charset="0"/>
                <a:ea typeface="Microsoft Yi Baiti" pitchFamily="66" charset="0"/>
              </a:rPr>
              <a:t>	&lt;option </a:t>
            </a:r>
            <a:r>
              <a:rPr lang="en-US" dirty="0" smtClean="0">
                <a:solidFill>
                  <a:srgbClr val="7030A0"/>
                </a:solidFill>
                <a:latin typeface="Microsoft Yi Baiti" pitchFamily="66" charset="0"/>
                <a:ea typeface="Microsoft Yi Baiti" pitchFamily="66" charset="0"/>
              </a:rPr>
              <a:t>value”option2”&gt;Option2&lt;/</a:t>
            </a:r>
            <a:r>
              <a:rPr lang="en-US" dirty="0">
                <a:solidFill>
                  <a:srgbClr val="7030A0"/>
                </a:solidFill>
                <a:latin typeface="Microsoft Yi Baiti" pitchFamily="66" charset="0"/>
                <a:ea typeface="Microsoft Yi Baiti" pitchFamily="66" charset="0"/>
              </a:rPr>
              <a:t>option</a:t>
            </a:r>
            <a:r>
              <a:rPr lang="en-US" dirty="0" smtClean="0">
                <a:solidFill>
                  <a:srgbClr val="7030A0"/>
                </a:solidFill>
                <a:latin typeface="Microsoft Yi Baiti" pitchFamily="66" charset="0"/>
                <a:ea typeface="Microsoft Yi Baiti" pitchFamily="66" charset="0"/>
              </a:rPr>
              <a:t>&gt;</a:t>
            </a:r>
          </a:p>
          <a:p>
            <a:r>
              <a:rPr lang="en-US" dirty="0">
                <a:solidFill>
                  <a:srgbClr val="7030A0"/>
                </a:solidFill>
                <a:latin typeface="Microsoft Yi Baiti" pitchFamily="66" charset="0"/>
                <a:ea typeface="Microsoft Yi Baiti" pitchFamily="66" charset="0"/>
              </a:rPr>
              <a:t>	</a:t>
            </a:r>
            <a:r>
              <a:rPr lang="en-US" dirty="0" smtClean="0">
                <a:solidFill>
                  <a:srgbClr val="7030A0"/>
                </a:solidFill>
                <a:latin typeface="Microsoft Yi Baiti" pitchFamily="66" charset="0"/>
                <a:ea typeface="Microsoft Yi Baiti" pitchFamily="66" charset="0"/>
              </a:rPr>
              <a:t>&lt;/select&gt;</a:t>
            </a:r>
          </a:p>
          <a:p>
            <a:r>
              <a:rPr lang="en-US" dirty="0">
                <a:solidFill>
                  <a:srgbClr val="7030A0"/>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br</a:t>
            </a:r>
            <a:r>
              <a:rPr lang="en-US" dirty="0" smtClean="0">
                <a:solidFill>
                  <a:schemeClr val="tx1">
                    <a:lumMod val="75000"/>
                  </a:schemeClr>
                </a:solidFill>
                <a:latin typeface="Microsoft Yi Baiti" pitchFamily="66" charset="0"/>
                <a:ea typeface="Microsoft Yi Baiti" pitchFamily="66" charset="0"/>
              </a:rPr>
              <a:t>&gt;</a:t>
            </a:r>
          </a:p>
          <a:p>
            <a:r>
              <a:rPr lang="en-US" dirty="0">
                <a:solidFill>
                  <a:schemeClr val="tx1">
                    <a:lumMod val="75000"/>
                  </a:schemeClr>
                </a:solidFill>
                <a:latin typeface="Microsoft Yi Baiti" pitchFamily="66" charset="0"/>
                <a:ea typeface="Microsoft Yi Baiti" pitchFamily="66" charset="0"/>
              </a:rPr>
              <a:t>	</a:t>
            </a:r>
            <a:r>
              <a:rPr lang="en-US" dirty="0" smtClean="0">
                <a:solidFill>
                  <a:schemeClr val="tx1">
                    <a:lumMod val="75000"/>
                  </a:schemeClr>
                </a:solidFill>
                <a:latin typeface="Microsoft Yi Baiti" pitchFamily="66" charset="0"/>
                <a:ea typeface="Microsoft Yi Baiti" pitchFamily="66" charset="0"/>
              </a:rPr>
              <a:t>&lt;input type=“submit” value=“Submit”&gt;</a:t>
            </a:r>
          </a:p>
          <a:p>
            <a:r>
              <a:rPr lang="en-US" dirty="0" smtClean="0">
                <a:solidFill>
                  <a:schemeClr val="tx1">
                    <a:lumMod val="75000"/>
                  </a:schemeClr>
                </a:solidFill>
                <a:latin typeface="Microsoft Yi Baiti" pitchFamily="66" charset="0"/>
                <a:ea typeface="Microsoft Yi Baiti" pitchFamily="66" charset="0"/>
              </a:rPr>
              <a:t>&lt;/</a:t>
            </a:r>
            <a:r>
              <a:rPr lang="en-US" dirty="0" err="1" smtClean="0">
                <a:solidFill>
                  <a:schemeClr val="tx1">
                    <a:lumMod val="75000"/>
                  </a:schemeClr>
                </a:solidFill>
                <a:latin typeface="Microsoft Yi Baiti" pitchFamily="66" charset="0"/>
                <a:ea typeface="Microsoft Yi Baiti" pitchFamily="66" charset="0"/>
              </a:rPr>
              <a:t>fieldset</a:t>
            </a:r>
            <a:r>
              <a:rPr lang="en-US" dirty="0" smtClean="0">
                <a:solidFill>
                  <a:schemeClr val="tx1">
                    <a:lumMod val="75000"/>
                  </a:schemeClr>
                </a:solidFill>
                <a:latin typeface="Microsoft Yi Baiti" pitchFamily="66" charset="0"/>
                <a:ea typeface="Microsoft Yi Baiti" pitchFamily="66" charset="0"/>
              </a:rPr>
              <a:t>&gt;</a:t>
            </a:r>
            <a:endParaRPr lang="en-US" dirty="0">
              <a:solidFill>
                <a:schemeClr val="tx1">
                  <a:lumMod val="75000"/>
                </a:schemeClr>
              </a:solidFill>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291" y="2792537"/>
            <a:ext cx="4575543" cy="3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3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 grpId="1"/>
      <p:bldP spid="12" grpId="0" animBg="1"/>
      <p:bldP spid="12"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form</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60850834"/>
              </p:ext>
            </p:extLst>
          </p:nvPr>
        </p:nvGraphicFramePr>
        <p:xfrm>
          <a:off x="676564" y="1261146"/>
          <a:ext cx="9040689" cy="5120882"/>
        </p:xfrm>
        <a:graphic>
          <a:graphicData uri="http://schemas.openxmlformats.org/drawingml/2006/table">
            <a:tbl>
              <a:tblPr firstRow="1" bandRow="1">
                <a:tableStyleId>{5C22544A-7EE6-4342-B048-85BDC9FD1C3A}</a:tableStyleId>
              </a:tblPr>
              <a:tblGrid>
                <a:gridCol w="2003459"/>
                <a:gridCol w="2592288"/>
                <a:gridCol w="4444942"/>
              </a:tblGrid>
              <a:tr h="540110">
                <a:tc>
                  <a:txBody>
                    <a:bodyPr/>
                    <a:lstStyle/>
                    <a:p>
                      <a:r>
                        <a:rPr lang="en-US" dirty="0" smtClean="0"/>
                        <a:t>Element</a:t>
                      </a:r>
                      <a:endParaRPr lang="en-US" dirty="0"/>
                    </a:p>
                  </a:txBody>
                  <a:tcPr/>
                </a:tc>
                <a:tc>
                  <a:txBody>
                    <a:bodyPr/>
                    <a:lstStyle/>
                    <a:p>
                      <a:r>
                        <a:rPr lang="en-US" dirty="0" smtClean="0"/>
                        <a:t>Syntax</a:t>
                      </a:r>
                      <a:endParaRPr lang="en-US" dirty="0"/>
                    </a:p>
                  </a:txBody>
                  <a:tcPr/>
                </a:tc>
                <a:tc>
                  <a:txBody>
                    <a:bodyPr/>
                    <a:lstStyle/>
                    <a:p>
                      <a:r>
                        <a:rPr lang="en-US" dirty="0" smtClean="0"/>
                        <a:t>example</a:t>
                      </a:r>
                      <a:endParaRPr lang="en-US" dirty="0"/>
                    </a:p>
                  </a:txBody>
                  <a:tcPr/>
                </a:tc>
              </a:tr>
              <a:tr h="691359">
                <a:tc>
                  <a:txBody>
                    <a:bodyPr/>
                    <a:lstStyle/>
                    <a:p>
                      <a:r>
                        <a:rPr lang="en-US" dirty="0" smtClean="0"/>
                        <a:t>Label</a:t>
                      </a:r>
                      <a:endParaRPr lang="en-US" dirty="0"/>
                    </a:p>
                  </a:txBody>
                  <a:tcPr/>
                </a:tc>
                <a:tc>
                  <a:txBody>
                    <a:bodyPr/>
                    <a:lstStyle/>
                    <a:p>
                      <a:r>
                        <a:rPr lang="en-US" dirty="0" smtClean="0"/>
                        <a:t>&lt;label&gt;</a:t>
                      </a:r>
                      <a:endParaRPr lang="en-US" dirty="0"/>
                    </a:p>
                  </a:txBody>
                  <a:tcPr/>
                </a:tc>
                <a:tc>
                  <a:txBody>
                    <a:bodyPr/>
                    <a:lstStyle/>
                    <a:p>
                      <a:r>
                        <a:rPr lang="en-US" dirty="0" smtClean="0"/>
                        <a:t>&lt;label</a:t>
                      </a:r>
                      <a:r>
                        <a:rPr lang="en-US" baseline="0" dirty="0" smtClean="0"/>
                        <a:t> for=“name”&gt;</a:t>
                      </a:r>
                    </a:p>
                    <a:p>
                      <a:r>
                        <a:rPr lang="en-US" baseline="0" dirty="0" smtClean="0"/>
                        <a:t>Name&lt;/label&gt;</a:t>
                      </a:r>
                      <a:endParaRPr lang="en-US" dirty="0"/>
                    </a:p>
                  </a:txBody>
                  <a:tcPr/>
                </a:tc>
              </a:tr>
              <a:tr h="941671">
                <a:tc>
                  <a:txBody>
                    <a:bodyPr/>
                    <a:lstStyle/>
                    <a:p>
                      <a:r>
                        <a:rPr lang="en-US" dirty="0" smtClean="0"/>
                        <a:t>Input fields</a:t>
                      </a:r>
                      <a:endParaRPr lang="en-US" dirty="0"/>
                    </a:p>
                  </a:txBody>
                  <a:tcPr/>
                </a:tc>
                <a:tc>
                  <a:txBody>
                    <a:bodyPr/>
                    <a:lstStyle/>
                    <a:p>
                      <a:r>
                        <a:rPr lang="en-US" dirty="0" smtClean="0"/>
                        <a:t>&lt;input&gt;</a:t>
                      </a:r>
                      <a:endParaRPr lang="en-US" dirty="0"/>
                    </a:p>
                  </a:txBody>
                  <a:tcPr/>
                </a:tc>
                <a:tc>
                  <a:txBody>
                    <a:bodyPr/>
                    <a:lstStyle/>
                    <a:p>
                      <a:r>
                        <a:rPr lang="en-US" dirty="0" smtClean="0"/>
                        <a:t>&lt;input type=“number” name=“hour” min=“0” max=“8” id=“hours”&gt;</a:t>
                      </a:r>
                      <a:endParaRPr lang="en-US" dirty="0"/>
                    </a:p>
                  </a:txBody>
                  <a:tcPr/>
                </a:tc>
              </a:tr>
              <a:tr h="691359">
                <a:tc>
                  <a:txBody>
                    <a:bodyPr/>
                    <a:lstStyle/>
                    <a:p>
                      <a:r>
                        <a:rPr lang="en-US" dirty="0" smtClean="0"/>
                        <a:t>Text areas</a:t>
                      </a:r>
                      <a:endParaRPr lang="en-US" dirty="0"/>
                    </a:p>
                  </a:txBody>
                  <a:tcPr/>
                </a:tc>
                <a:tc>
                  <a:txBody>
                    <a:bodyPr/>
                    <a:lstStyle/>
                    <a:p>
                      <a:r>
                        <a:rPr lang="en-US" dirty="0" smtClean="0"/>
                        <a:t>&lt;</a:t>
                      </a:r>
                      <a:r>
                        <a:rPr lang="en-US" dirty="0" err="1" smtClean="0"/>
                        <a:t>textarea</a:t>
                      </a:r>
                      <a:r>
                        <a:rPr lang="en-US" dirty="0" smtClean="0"/>
                        <a:t>&gt;</a:t>
                      </a:r>
                      <a:endParaRPr lang="en-US" dirty="0"/>
                    </a:p>
                  </a:txBody>
                  <a:tcPr/>
                </a:tc>
                <a:tc>
                  <a:txBody>
                    <a:bodyPr/>
                    <a:lstStyle/>
                    <a:p>
                      <a:r>
                        <a:rPr lang="en-US" dirty="0" smtClean="0"/>
                        <a:t>&lt;</a:t>
                      </a:r>
                      <a:r>
                        <a:rPr lang="en-US" dirty="0" err="1" smtClean="0"/>
                        <a:t>textarea</a:t>
                      </a:r>
                      <a:r>
                        <a:rPr lang="en-US" dirty="0" smtClean="0"/>
                        <a:t> name=“</a:t>
                      </a:r>
                      <a:r>
                        <a:rPr lang="en-US" dirty="0" err="1" smtClean="0"/>
                        <a:t>def</a:t>
                      </a:r>
                      <a:r>
                        <a:rPr lang="en-US" dirty="0" smtClean="0"/>
                        <a:t>” rows=“3”&gt;&lt;/</a:t>
                      </a:r>
                      <a:r>
                        <a:rPr lang="en-US" dirty="0" err="1" smtClean="0"/>
                        <a:t>textarea</a:t>
                      </a:r>
                      <a:r>
                        <a:rPr lang="en-US" dirty="0" smtClean="0"/>
                        <a:t>&gt;</a:t>
                      </a:r>
                      <a:endParaRPr lang="en-US" dirty="0"/>
                    </a:p>
                  </a:txBody>
                  <a:tcPr/>
                </a:tc>
              </a:tr>
              <a:tr h="617195">
                <a:tc>
                  <a:txBody>
                    <a:bodyPr/>
                    <a:lstStyle/>
                    <a:p>
                      <a:r>
                        <a:rPr lang="en-US" dirty="0" smtClean="0"/>
                        <a:t>Selection lists</a:t>
                      </a:r>
                      <a:endParaRPr lang="en-US" dirty="0"/>
                    </a:p>
                  </a:txBody>
                  <a:tcPr/>
                </a:tc>
                <a:tc>
                  <a:txBody>
                    <a:bodyPr/>
                    <a:lstStyle/>
                    <a:p>
                      <a:r>
                        <a:rPr lang="en-US" dirty="0" smtClean="0"/>
                        <a:t>&lt;select&gt;</a:t>
                      </a:r>
                      <a:endParaRPr lang="en-US" dirty="0"/>
                    </a:p>
                  </a:txBody>
                  <a:tcPr/>
                </a:tc>
                <a:tc>
                  <a:txBody>
                    <a:bodyPr/>
                    <a:lstStyle/>
                    <a:p>
                      <a:r>
                        <a:rPr lang="en-US" dirty="0" smtClean="0"/>
                        <a:t>As in previous slide</a:t>
                      </a:r>
                      <a:endParaRPr lang="en-US" dirty="0"/>
                    </a:p>
                  </a:txBody>
                  <a:tcPr/>
                </a:tc>
              </a:tr>
              <a:tr h="617195">
                <a:tc>
                  <a:txBody>
                    <a:bodyPr/>
                    <a:lstStyle/>
                    <a:p>
                      <a:r>
                        <a:rPr lang="en-US" dirty="0" smtClean="0"/>
                        <a:t>Dropdown lists</a:t>
                      </a:r>
                      <a:endParaRPr lang="en-US" dirty="0"/>
                    </a:p>
                  </a:txBody>
                  <a:tcPr/>
                </a:tc>
                <a:tc>
                  <a:txBody>
                    <a:bodyPr/>
                    <a:lstStyle/>
                    <a:p>
                      <a:r>
                        <a:rPr lang="en-US" dirty="0" smtClean="0"/>
                        <a:t>&lt;</a:t>
                      </a:r>
                      <a:r>
                        <a:rPr lang="en-US" dirty="0" err="1" smtClean="0"/>
                        <a:t>datalist</a:t>
                      </a:r>
                      <a:r>
                        <a:rPr lang="en-US" dirty="0" smtClean="0"/>
                        <a:t>&gt;</a:t>
                      </a:r>
                      <a:endParaRPr lang="en-US" dirty="0"/>
                    </a:p>
                  </a:txBody>
                  <a:tcPr/>
                </a:tc>
                <a:tc>
                  <a:txBody>
                    <a:bodyPr/>
                    <a:lstStyle/>
                    <a:p>
                      <a:r>
                        <a:rPr lang="en-US" dirty="0" smtClean="0"/>
                        <a:t>As in previous slide</a:t>
                      </a:r>
                      <a:endParaRPr lang="en-US" dirty="0"/>
                    </a:p>
                  </a:txBody>
                  <a:tcPr/>
                </a:tc>
              </a:tr>
              <a:tr h="941671">
                <a:tc>
                  <a:txBody>
                    <a:bodyPr/>
                    <a:lstStyle/>
                    <a:p>
                      <a:r>
                        <a:rPr lang="en-US" dirty="0" smtClean="0"/>
                        <a:t>Radio button</a:t>
                      </a:r>
                      <a:endParaRPr lang="en-US" dirty="0"/>
                    </a:p>
                  </a:txBody>
                  <a:tcPr/>
                </a:tc>
                <a:tc>
                  <a:txBody>
                    <a:bodyPr/>
                    <a:lstStyle/>
                    <a:p>
                      <a:r>
                        <a:rPr lang="en-US" dirty="0" smtClean="0"/>
                        <a:t>&lt;input type=“radio”&gt;</a:t>
                      </a:r>
                      <a:endParaRPr lang="en-US"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dirty="0" smtClean="0"/>
                        <a:t>&lt;input type=“radio” name=“radio”&gt;</a:t>
                      </a:r>
                    </a:p>
                    <a:p>
                      <a:endParaRPr lang="en-US" dirty="0"/>
                    </a:p>
                  </a:txBody>
                  <a:tcPr/>
                </a:tc>
              </a:tr>
            </a:tbl>
          </a:graphicData>
        </a:graphic>
      </p:graphicFrame>
    </p:spTree>
    <p:extLst>
      <p:ext uri="{BB962C8B-B14F-4D97-AF65-F5344CB8AC3E}">
        <p14:creationId xmlns:p14="http://schemas.microsoft.com/office/powerpoint/2010/main" val="3909656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CSS – Cascading Style Sheets</a:t>
            </a:r>
            <a:endParaRPr lang="en-US" dirty="0"/>
          </a:p>
        </p:txBody>
      </p:sp>
      <p:sp>
        <p:nvSpPr>
          <p:cNvPr id="3" name="Content Placeholder 2"/>
          <p:cNvSpPr>
            <a:spLocks noGrp="1"/>
          </p:cNvSpPr>
          <p:nvPr>
            <p:ph idx="1"/>
          </p:nvPr>
        </p:nvSpPr>
        <p:spPr>
          <a:xfrm>
            <a:off x="696118" y="1419226"/>
            <a:ext cx="9296401" cy="850031"/>
          </a:xfrm>
        </p:spPr>
        <p:txBody>
          <a:bodyPr/>
          <a:lstStyle/>
          <a:p>
            <a:r>
              <a:rPr lang="en-US" dirty="0" smtClean="0"/>
              <a:t>CSS contains information about the style such as the color fonts and positions.</a:t>
            </a:r>
          </a:p>
          <a:p>
            <a:r>
              <a:rPr lang="en-US" dirty="0" smtClean="0"/>
              <a:t>The content is structured by HTML and styled by CSS.</a:t>
            </a:r>
          </a:p>
          <a:p>
            <a:pPr marL="0" indent="0">
              <a:buNone/>
            </a:pP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22</a:t>
            </a:fld>
            <a:endParaRPr lang="en-US"/>
          </a:p>
        </p:txBody>
      </p:sp>
      <p:sp>
        <p:nvSpPr>
          <p:cNvPr id="5" name="TextBox 4"/>
          <p:cNvSpPr txBox="1"/>
          <p:nvPr/>
        </p:nvSpPr>
        <p:spPr>
          <a:xfrm>
            <a:off x="696117" y="2090202"/>
            <a:ext cx="2124877" cy="415498"/>
          </a:xfrm>
          <a:prstGeom prst="rect">
            <a:avLst/>
          </a:prstGeom>
          <a:noFill/>
        </p:spPr>
        <p:txBody>
          <a:bodyPr wrap="none" rtlCol="0">
            <a:spAutoFit/>
          </a:bodyPr>
          <a:lstStyle/>
          <a:p>
            <a:r>
              <a:rPr lang="en-US" dirty="0" smtClean="0"/>
              <a:t>General Structure</a:t>
            </a:r>
            <a:endParaRPr lang="en-US" dirty="0"/>
          </a:p>
        </p:txBody>
      </p:sp>
      <p:sp>
        <p:nvSpPr>
          <p:cNvPr id="6" name="Rectangle 5"/>
          <p:cNvSpPr/>
          <p:nvPr/>
        </p:nvSpPr>
        <p:spPr>
          <a:xfrm>
            <a:off x="951831" y="2505700"/>
            <a:ext cx="3600400" cy="394002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2800" dirty="0" smtClean="0">
                <a:solidFill>
                  <a:schemeClr val="bg2">
                    <a:lumMod val="10000"/>
                  </a:schemeClr>
                </a:solidFill>
                <a:latin typeface="Microsoft Yi Baiti" pitchFamily="66" charset="0"/>
                <a:ea typeface="Microsoft Yi Baiti" pitchFamily="66" charset="0"/>
              </a:rPr>
              <a:t>Selector{</a:t>
            </a: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endParaRPr lang="en-US" sz="2800" dirty="0" smtClean="0">
              <a:solidFill>
                <a:schemeClr val="bg2">
                  <a:lumMod val="10000"/>
                </a:schemeClr>
              </a:solidFill>
              <a:latin typeface="Microsoft Yi Baiti" pitchFamily="66" charset="0"/>
              <a:ea typeface="Microsoft Yi Baiti" pitchFamily="66" charset="0"/>
            </a:endParaRPr>
          </a:p>
          <a:p>
            <a:endParaRPr lang="en-US" sz="2800" dirty="0">
              <a:solidFill>
                <a:schemeClr val="bg2">
                  <a:lumMod val="10000"/>
                </a:schemeClr>
              </a:solidFill>
              <a:latin typeface="Microsoft Yi Baiti" pitchFamily="66" charset="0"/>
              <a:ea typeface="Microsoft Yi Baiti" pitchFamily="66" charset="0"/>
            </a:endParaRPr>
          </a:p>
          <a:p>
            <a:r>
              <a:rPr lang="en-US" sz="2800" dirty="0" smtClean="0">
                <a:solidFill>
                  <a:schemeClr val="bg2">
                    <a:lumMod val="10000"/>
                  </a:schemeClr>
                </a:solidFill>
                <a:latin typeface="Microsoft Yi Baiti" pitchFamily="66" charset="0"/>
                <a:ea typeface="Microsoft Yi Baiti" pitchFamily="66" charset="0"/>
              </a:rPr>
              <a:t>}</a:t>
            </a:r>
            <a:endParaRPr lang="en-US" sz="2800" dirty="0">
              <a:solidFill>
                <a:schemeClr val="bg2">
                  <a:lumMod val="10000"/>
                </a:schemeClr>
              </a:solidFill>
              <a:latin typeface="Microsoft Yi Baiti" pitchFamily="66" charset="0"/>
              <a:ea typeface="Microsoft Yi Baiti" pitchFamily="66" charset="0"/>
            </a:endParaRPr>
          </a:p>
        </p:txBody>
      </p:sp>
      <p:sp>
        <p:nvSpPr>
          <p:cNvPr id="7" name="TextBox 6"/>
          <p:cNvSpPr txBox="1"/>
          <p:nvPr/>
        </p:nvSpPr>
        <p:spPr>
          <a:xfrm>
            <a:off x="4840263" y="2701305"/>
            <a:ext cx="4968552" cy="738664"/>
          </a:xfrm>
          <a:prstGeom prst="rect">
            <a:avLst/>
          </a:prstGeom>
          <a:noFill/>
        </p:spPr>
        <p:txBody>
          <a:bodyPr wrap="square" rtlCol="0">
            <a:spAutoFit/>
          </a:bodyPr>
          <a:lstStyle/>
          <a:p>
            <a:r>
              <a:rPr lang="en-US" dirty="0" smtClean="0"/>
              <a:t>The Selector determines to which HTML element the style applies</a:t>
            </a:r>
            <a:endParaRPr lang="en-US" dirty="0"/>
          </a:p>
        </p:txBody>
      </p:sp>
      <p:cxnSp>
        <p:nvCxnSpPr>
          <p:cNvPr id="9" name="Straight Arrow Connector 8"/>
          <p:cNvCxnSpPr>
            <a:stCxn id="7" idx="1"/>
          </p:cNvCxnSpPr>
          <p:nvPr/>
        </p:nvCxnSpPr>
        <p:spPr>
          <a:xfrm flipH="1" flipV="1">
            <a:off x="2391991" y="2845321"/>
            <a:ext cx="2448272" cy="225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311871" y="3070637"/>
            <a:ext cx="2880320" cy="29430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Characteristic: value;</a:t>
            </a:r>
          </a:p>
          <a:p>
            <a:r>
              <a:rPr lang="en-US" sz="2800" dirty="0" smtClean="0">
                <a:solidFill>
                  <a:schemeClr val="tx2">
                    <a:lumMod val="50000"/>
                  </a:schemeClr>
                </a:solidFill>
                <a:latin typeface="Microsoft Yi Baiti" pitchFamily="66" charset="0"/>
                <a:ea typeface="Microsoft Yi Baiti" pitchFamily="66" charset="0"/>
              </a:rPr>
              <a:t>…</a:t>
            </a:r>
            <a:endParaRPr lang="en-US" sz="2800" dirty="0">
              <a:solidFill>
                <a:schemeClr val="tx2">
                  <a:lumMod val="50000"/>
                </a:schemeClr>
              </a:solidFill>
              <a:latin typeface="Microsoft Yi Baiti" pitchFamily="66" charset="0"/>
              <a:ea typeface="Microsoft Yi Baiti" pitchFamily="66" charset="0"/>
            </a:endParaRPr>
          </a:p>
        </p:txBody>
      </p:sp>
      <p:sp>
        <p:nvSpPr>
          <p:cNvPr id="11" name="TextBox 10"/>
          <p:cNvSpPr txBox="1"/>
          <p:nvPr/>
        </p:nvSpPr>
        <p:spPr>
          <a:xfrm>
            <a:off x="4840264" y="3925441"/>
            <a:ext cx="5472608" cy="1384995"/>
          </a:xfrm>
          <a:prstGeom prst="rect">
            <a:avLst/>
          </a:prstGeom>
          <a:noFill/>
        </p:spPr>
        <p:txBody>
          <a:bodyPr wrap="square" rtlCol="0">
            <a:spAutoFit/>
          </a:bodyPr>
          <a:lstStyle/>
          <a:p>
            <a:r>
              <a:rPr lang="en-US" dirty="0" smtClean="0"/>
              <a:t>Declaration:</a:t>
            </a:r>
          </a:p>
          <a:p>
            <a:r>
              <a:rPr lang="en-US" dirty="0" smtClean="0"/>
              <a:t>The first part of the declaration indicates the property to be designed, the second part is the value.</a:t>
            </a:r>
            <a:endParaRPr lang="en-US" dirty="0"/>
          </a:p>
        </p:txBody>
      </p:sp>
      <p:cxnSp>
        <p:nvCxnSpPr>
          <p:cNvPr id="13" name="Straight Arrow Connector 12"/>
          <p:cNvCxnSpPr>
            <a:stCxn id="11" idx="1"/>
          </p:cNvCxnSpPr>
          <p:nvPr/>
        </p:nvCxnSpPr>
        <p:spPr>
          <a:xfrm flipH="1" flipV="1">
            <a:off x="4048175" y="4357489"/>
            <a:ext cx="792089" cy="260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7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7" grpId="1"/>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CSS in HTML</a:t>
            </a:r>
            <a:endParaRPr lang="en-US" dirty="0"/>
          </a:p>
        </p:txBody>
      </p:sp>
      <p:sp>
        <p:nvSpPr>
          <p:cNvPr id="3" name="Content Placeholder 2"/>
          <p:cNvSpPr>
            <a:spLocks noGrp="1"/>
          </p:cNvSpPr>
          <p:nvPr>
            <p:ph idx="1"/>
          </p:nvPr>
        </p:nvSpPr>
        <p:spPr>
          <a:xfrm>
            <a:off x="696118" y="1189138"/>
            <a:ext cx="9296401" cy="5564087"/>
          </a:xfrm>
          <a:noFill/>
        </p:spPr>
        <p:style>
          <a:lnRef idx="2">
            <a:schemeClr val="accent6"/>
          </a:lnRef>
          <a:fillRef idx="1">
            <a:schemeClr val="lt1"/>
          </a:fillRef>
          <a:effectRef idx="0">
            <a:schemeClr val="accent6"/>
          </a:effectRef>
          <a:fontRef idx="minor">
            <a:schemeClr val="dk1"/>
          </a:fontRef>
        </p:style>
        <p:txBody>
          <a:bodyPr>
            <a:normAutofit/>
          </a:bodyPr>
          <a:lstStyle/>
          <a:p>
            <a:r>
              <a:rPr lang="en-US" dirty="0" smtClean="0"/>
              <a:t>Link the CSS file containing all the </a:t>
            </a:r>
            <a:r>
              <a:rPr lang="en-US" dirty="0" err="1" smtClean="0"/>
              <a:t>css</a:t>
            </a:r>
            <a:r>
              <a:rPr lang="en-US" dirty="0" smtClean="0"/>
              <a:t> codes via a hyperlink in the header</a:t>
            </a:r>
          </a:p>
          <a:p>
            <a:pPr lvl="1"/>
            <a:endParaRPr lang="en-US" dirty="0" smtClean="0"/>
          </a:p>
          <a:p>
            <a:r>
              <a:rPr lang="en-US" dirty="0" smtClean="0"/>
              <a:t>Integrate the CSS into the header of the HTML document</a:t>
            </a:r>
          </a:p>
          <a:p>
            <a:pPr lvl="1"/>
            <a:r>
              <a:rPr lang="en-US" dirty="0" smtClean="0"/>
              <a:t>Ex: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Integrate the CSS inline at the relevant HTML tag.</a:t>
            </a:r>
          </a:p>
          <a:p>
            <a:pPr lvl="1"/>
            <a:r>
              <a:rPr lang="en-US" dirty="0" smtClean="0"/>
              <a:t>Ex:</a:t>
            </a:r>
          </a:p>
          <a:p>
            <a:pPr lvl="1"/>
            <a:endParaRPr lang="en-US" dirty="0" smtClean="0"/>
          </a:p>
          <a:p>
            <a:r>
              <a:rPr lang="en-US" dirty="0" smtClean="0"/>
              <a:t>If more than one style is applied to the same element, the last rule will take priority since it was declared last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23</a:t>
            </a:fld>
            <a:endParaRPr lang="en-US"/>
          </a:p>
        </p:txBody>
      </p:sp>
      <p:sp>
        <p:nvSpPr>
          <p:cNvPr id="5" name="Rectangle 4"/>
          <p:cNvSpPr/>
          <p:nvPr/>
        </p:nvSpPr>
        <p:spPr>
          <a:xfrm>
            <a:off x="2031951" y="2341265"/>
            <a:ext cx="3672408" cy="23042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&lt;style type=“text/</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”&gt;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select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100px;</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float: left;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background-color: green;</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&lt;/style&gt;</a:t>
            </a:r>
            <a:endParaRPr lang="en-US" dirty="0">
              <a:latin typeface="Microsoft Yi Baiti" pitchFamily="66" charset="0"/>
              <a:ea typeface="Microsoft Yi Baiti" pitchFamily="66" charset="0"/>
            </a:endParaRPr>
          </a:p>
        </p:txBody>
      </p:sp>
      <p:sp>
        <p:nvSpPr>
          <p:cNvPr id="6" name="Rectangle 5"/>
          <p:cNvSpPr/>
          <p:nvPr/>
        </p:nvSpPr>
        <p:spPr>
          <a:xfrm>
            <a:off x="1383879" y="1562722"/>
            <a:ext cx="5112568" cy="3557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1"/>
            <a:r>
              <a:rPr lang="en-US" dirty="0">
                <a:latin typeface="Microsoft Yi Baiti" pitchFamily="66" charset="0"/>
                <a:ea typeface="Microsoft Yi Baiti" pitchFamily="66" charset="0"/>
              </a:rPr>
              <a:t>&lt;link </a:t>
            </a:r>
            <a:r>
              <a:rPr lang="en-US" dirty="0" err="1">
                <a:latin typeface="Microsoft Yi Baiti" pitchFamily="66" charset="0"/>
                <a:ea typeface="Microsoft Yi Baiti" pitchFamily="66" charset="0"/>
              </a:rPr>
              <a:t>href</a:t>
            </a:r>
            <a:r>
              <a:rPr lang="en-US" dirty="0">
                <a:latin typeface="Microsoft Yi Baiti" pitchFamily="66" charset="0"/>
                <a:ea typeface="Microsoft Yi Baiti" pitchFamily="66" charset="0"/>
              </a:rPr>
              <a:t>=“style.css” </a:t>
            </a:r>
            <a:r>
              <a:rPr lang="en-US" dirty="0" err="1">
                <a:latin typeface="Microsoft Yi Baiti" pitchFamily="66" charset="0"/>
                <a:ea typeface="Microsoft Yi Baiti" pitchFamily="66" charset="0"/>
              </a:rPr>
              <a:t>rel</a:t>
            </a:r>
            <a:r>
              <a:rPr lang="en-US" dirty="0">
                <a:latin typeface="Microsoft Yi Baiti" pitchFamily="66" charset="0"/>
                <a:ea typeface="Microsoft Yi Baiti" pitchFamily="66" charset="0"/>
              </a:rPr>
              <a:t>=“</a:t>
            </a:r>
            <a:r>
              <a:rPr lang="en-US" dirty="0" err="1">
                <a:latin typeface="Microsoft Yi Baiti" pitchFamily="66" charset="0"/>
                <a:ea typeface="Microsoft Yi Baiti" pitchFamily="66" charset="0"/>
              </a:rPr>
              <a:t>stylesheet</a:t>
            </a:r>
            <a:r>
              <a:rPr lang="en-US" dirty="0">
                <a:latin typeface="Microsoft Yi Baiti" pitchFamily="66" charset="0"/>
                <a:ea typeface="Microsoft Yi Baiti" pitchFamily="66" charset="0"/>
              </a:rPr>
              <a:t>”/&gt;</a:t>
            </a:r>
          </a:p>
        </p:txBody>
      </p:sp>
      <p:sp>
        <p:nvSpPr>
          <p:cNvPr id="7" name="Rectangle 6"/>
          <p:cNvSpPr/>
          <p:nvPr/>
        </p:nvSpPr>
        <p:spPr>
          <a:xfrm>
            <a:off x="2039998" y="5221585"/>
            <a:ext cx="5256584" cy="57606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&lt;label for=“title” style=“color: green;”&gt;Title&lt;/label&gt;</a:t>
            </a:r>
            <a:endParaRPr lang="en-US" dirty="0">
              <a:latin typeface="Microsoft Yi Baiti" pitchFamily="66" charset="0"/>
              <a:ea typeface="Microsoft Yi Baiti" pitchFamily="66"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615" y="2328317"/>
            <a:ext cx="4094904" cy="2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7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57038696"/>
              </p:ext>
            </p:extLst>
          </p:nvPr>
        </p:nvGraphicFramePr>
        <p:xfrm>
          <a:off x="735807" y="1406172"/>
          <a:ext cx="9256712" cy="4069080"/>
        </p:xfrm>
        <a:graphic>
          <a:graphicData uri="http://schemas.openxmlformats.org/drawingml/2006/table">
            <a:tbl>
              <a:tblPr firstRow="1" bandRow="1">
                <a:tableStyleId>{5C22544A-7EE6-4342-B048-85BDC9FD1C3A}</a:tableStyleId>
              </a:tblPr>
              <a:tblGrid>
                <a:gridCol w="1584176"/>
                <a:gridCol w="3816424"/>
                <a:gridCol w="3856112"/>
              </a:tblGrid>
              <a:tr h="370840">
                <a:tc>
                  <a:txBody>
                    <a:bodyPr/>
                    <a:lstStyle/>
                    <a:p>
                      <a:r>
                        <a:rPr lang="en-US" dirty="0" smtClean="0"/>
                        <a:t>Type</a:t>
                      </a:r>
                      <a:endParaRPr lang="en-US" dirty="0"/>
                    </a:p>
                  </a:txBody>
                  <a:tcPr/>
                </a:tc>
                <a:tc>
                  <a:txBody>
                    <a:bodyPr/>
                    <a:lstStyle/>
                    <a:p>
                      <a:r>
                        <a:rPr lang="en-US" dirty="0" smtClean="0"/>
                        <a:t>Definition</a:t>
                      </a:r>
                      <a:endParaRPr lang="en-US" dirty="0"/>
                    </a:p>
                  </a:txBody>
                  <a:tcPr/>
                </a:tc>
                <a:tc>
                  <a:txBody>
                    <a:bodyPr/>
                    <a:lstStyle/>
                    <a:p>
                      <a:r>
                        <a:rPr lang="en-US" dirty="0" smtClean="0"/>
                        <a:t>Syntax</a:t>
                      </a:r>
                      <a:endParaRPr lang="en-US" dirty="0"/>
                    </a:p>
                  </a:txBody>
                  <a:tcPr/>
                </a:tc>
              </a:tr>
              <a:tr h="370840">
                <a:tc>
                  <a:txBody>
                    <a:bodyPr/>
                    <a:lstStyle/>
                    <a:p>
                      <a:r>
                        <a:rPr lang="en-US" dirty="0" smtClean="0"/>
                        <a:t>Universal</a:t>
                      </a:r>
                      <a:endParaRPr lang="en-US" dirty="0"/>
                    </a:p>
                  </a:txBody>
                  <a:tcPr/>
                </a:tc>
                <a:tc>
                  <a:txBody>
                    <a:bodyPr/>
                    <a:lstStyle/>
                    <a:p>
                      <a:r>
                        <a:rPr lang="en-US" dirty="0" smtClean="0"/>
                        <a:t>Valid for all elements</a:t>
                      </a:r>
                      <a:endParaRPr lang="en-US" dirty="0"/>
                    </a:p>
                  </a:txBody>
                  <a:tcPr/>
                </a:tc>
                <a:tc>
                  <a:txBody>
                    <a:bodyPr/>
                    <a:lstStyle/>
                    <a:p>
                      <a:r>
                        <a:rPr lang="en-US" dirty="0" smtClean="0"/>
                        <a:t>*{characteristic: value;}</a:t>
                      </a:r>
                      <a:endParaRPr lang="en-US" dirty="0"/>
                    </a:p>
                  </a:txBody>
                  <a:tcPr/>
                </a:tc>
              </a:tr>
              <a:tr h="370840">
                <a:tc>
                  <a:txBody>
                    <a:bodyPr/>
                    <a:lstStyle/>
                    <a:p>
                      <a:r>
                        <a:rPr lang="en-US" dirty="0" smtClean="0"/>
                        <a:t>Type</a:t>
                      </a:r>
                      <a:endParaRPr lang="en-US" dirty="0"/>
                    </a:p>
                  </a:txBody>
                  <a:tcPr/>
                </a:tc>
                <a:tc>
                  <a:txBody>
                    <a:bodyPr/>
                    <a:lstStyle/>
                    <a:p>
                      <a:r>
                        <a:rPr lang="en-US" dirty="0" smtClean="0"/>
                        <a:t>For an explicitly named element</a:t>
                      </a:r>
                      <a:endParaRPr lang="en-US" dirty="0"/>
                    </a:p>
                  </a:txBody>
                  <a:tcPr/>
                </a:tc>
                <a:tc>
                  <a:txBody>
                    <a:bodyPr/>
                    <a:lstStyle/>
                    <a:p>
                      <a:r>
                        <a:rPr lang="en-US" dirty="0" smtClean="0"/>
                        <a:t>label {characteristic:</a:t>
                      </a:r>
                      <a:r>
                        <a:rPr lang="en-US" baseline="0" dirty="0" smtClean="0"/>
                        <a:t> value;}</a:t>
                      </a:r>
                      <a:endParaRPr lang="en-US" dirty="0"/>
                    </a:p>
                  </a:txBody>
                  <a:tcPr/>
                </a:tc>
              </a:tr>
              <a:tr h="370840">
                <a:tc>
                  <a:txBody>
                    <a:bodyPr/>
                    <a:lstStyle/>
                    <a:p>
                      <a:r>
                        <a:rPr lang="en-US" dirty="0" smtClean="0"/>
                        <a:t>ID</a:t>
                      </a:r>
                      <a:endParaRPr lang="en-US" dirty="0"/>
                    </a:p>
                  </a:txBody>
                  <a:tcPr/>
                </a:tc>
                <a:tc>
                  <a:txBody>
                    <a:bodyPr/>
                    <a:lstStyle/>
                    <a:p>
                      <a:r>
                        <a:rPr lang="en-US" dirty="0" smtClean="0"/>
                        <a:t>All element with relevant ID</a:t>
                      </a:r>
                      <a:endParaRPr lang="en-US" dirty="0"/>
                    </a:p>
                  </a:txBody>
                  <a:tcPr/>
                </a:tc>
                <a:tc>
                  <a:txBody>
                    <a:bodyPr/>
                    <a:lstStyle/>
                    <a:p>
                      <a:r>
                        <a:rPr lang="en-US" dirty="0" smtClean="0"/>
                        <a:t>#one {characteristic:</a:t>
                      </a:r>
                      <a:r>
                        <a:rPr lang="en-US" baseline="0" dirty="0" smtClean="0"/>
                        <a:t> value;}</a:t>
                      </a:r>
                    </a:p>
                    <a:p>
                      <a:r>
                        <a:rPr lang="en-US" baseline="0" dirty="0" smtClean="0"/>
                        <a:t>&lt;p id=‘one’&gt;paragraph&lt;/p&gt;</a:t>
                      </a:r>
                      <a:endParaRPr lang="en-US" dirty="0"/>
                    </a:p>
                  </a:txBody>
                  <a:tcPr/>
                </a:tc>
              </a:tr>
              <a:tr h="370840">
                <a:tc>
                  <a:txBody>
                    <a:bodyPr/>
                    <a:lstStyle/>
                    <a:p>
                      <a:r>
                        <a:rPr lang="en-US" dirty="0" smtClean="0"/>
                        <a:t>Class</a:t>
                      </a:r>
                      <a:endParaRPr lang="en-US" dirty="0"/>
                    </a:p>
                  </a:txBody>
                  <a:tcPr/>
                </a:tc>
                <a:tc>
                  <a:txBody>
                    <a:bodyPr/>
                    <a:lstStyle/>
                    <a:p>
                      <a:r>
                        <a:rPr lang="en-US" dirty="0" smtClean="0"/>
                        <a:t>All elements with relevant class</a:t>
                      </a:r>
                      <a:r>
                        <a:rPr lang="en-US" baseline="0" dirty="0" smtClean="0"/>
                        <a:t> attribute</a:t>
                      </a:r>
                      <a:endParaRPr lang="en-US" dirty="0"/>
                    </a:p>
                  </a:txBody>
                  <a:tcPr/>
                </a:tc>
                <a:tc>
                  <a:txBody>
                    <a:bodyPr/>
                    <a:lstStyle/>
                    <a:p>
                      <a:r>
                        <a:rPr lang="en-US" dirty="0" smtClean="0"/>
                        <a:t>.Class1 {characteristic: value;}</a:t>
                      </a:r>
                    </a:p>
                    <a:p>
                      <a:r>
                        <a:rPr lang="en-US" dirty="0" smtClean="0"/>
                        <a:t>&lt;p class=‘Class1’&gt;paragraph&lt;/p&gt;</a:t>
                      </a:r>
                      <a:endParaRPr lang="en-US" dirty="0"/>
                    </a:p>
                  </a:txBody>
                  <a:tcPr/>
                </a:tc>
              </a:tr>
              <a:tr h="370840">
                <a:tc>
                  <a:txBody>
                    <a:bodyPr/>
                    <a:lstStyle/>
                    <a:p>
                      <a:r>
                        <a:rPr lang="en-US" dirty="0" smtClean="0"/>
                        <a:t>Descendant</a:t>
                      </a:r>
                      <a:endParaRPr lang="en-US" dirty="0"/>
                    </a:p>
                  </a:txBody>
                  <a:tcPr/>
                </a:tc>
                <a:tc>
                  <a:txBody>
                    <a:bodyPr/>
                    <a:lstStyle/>
                    <a:p>
                      <a:r>
                        <a:rPr lang="en-US" dirty="0" smtClean="0"/>
                        <a:t>Define </a:t>
                      </a:r>
                      <a:r>
                        <a:rPr lang="en-US" dirty="0" err="1" smtClean="0"/>
                        <a:t>nestings</a:t>
                      </a:r>
                      <a:r>
                        <a:rPr lang="en-US" dirty="0" smtClean="0"/>
                        <a:t>, property is assigned to element if it is contained within another</a:t>
                      </a:r>
                      <a:r>
                        <a:rPr lang="en-US" baseline="0" dirty="0" smtClean="0"/>
                        <a:t> element</a:t>
                      </a:r>
                      <a:endParaRPr lang="en-US" dirty="0"/>
                    </a:p>
                  </a:txBody>
                  <a:tcPr/>
                </a:tc>
                <a:tc>
                  <a:txBody>
                    <a:bodyPr/>
                    <a:lstStyle/>
                    <a:p>
                      <a:r>
                        <a:rPr lang="en-US" dirty="0" smtClean="0"/>
                        <a:t>P i{characteristic: value;}</a:t>
                      </a:r>
                    </a:p>
                    <a:p>
                      <a:r>
                        <a:rPr lang="en-US" dirty="0" smtClean="0"/>
                        <a:t>The rule</a:t>
                      </a:r>
                      <a:r>
                        <a:rPr lang="en-US" baseline="0" dirty="0" smtClean="0"/>
                        <a:t> is valid for the &lt;i&gt; element if it is within a &lt;p&gt; element.</a:t>
                      </a:r>
                      <a:endParaRPr lang="en-US" dirty="0"/>
                    </a:p>
                  </a:txBody>
                  <a:tcPr/>
                </a:tc>
              </a:tr>
            </a:tbl>
          </a:graphicData>
        </a:graphic>
      </p:graphicFrame>
    </p:spTree>
    <p:extLst>
      <p:ext uri="{BB962C8B-B14F-4D97-AF65-F5344CB8AC3E}">
        <p14:creationId xmlns:p14="http://schemas.microsoft.com/office/powerpoint/2010/main" val="2738846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hierarchy</a:t>
            </a:r>
            <a:endParaRPr lang="en-US" dirty="0"/>
          </a:p>
        </p:txBody>
      </p:sp>
      <p:sp>
        <p:nvSpPr>
          <p:cNvPr id="3" name="Content Placeholder 2"/>
          <p:cNvSpPr>
            <a:spLocks noGrp="1"/>
          </p:cNvSpPr>
          <p:nvPr>
            <p:ph idx="1"/>
          </p:nvPr>
        </p:nvSpPr>
        <p:spPr>
          <a:xfrm>
            <a:off x="696118" y="1419226"/>
            <a:ext cx="9296401" cy="1354087"/>
          </a:xfrm>
        </p:spPr>
        <p:txBody>
          <a:bodyPr/>
          <a:lstStyle/>
          <a:p>
            <a:r>
              <a:rPr lang="en-US" dirty="0" smtClean="0"/>
              <a:t>The rule of CSS hierarchy specify that specific selectors overwrite general selectors, depending on the weight of an element’s selector.</a:t>
            </a:r>
          </a:p>
          <a:p>
            <a:r>
              <a:rPr lang="en-US" dirty="0" smtClean="0"/>
              <a:t>The weighting is carried out according to this predefined weighting system:</a:t>
            </a:r>
          </a:p>
          <a:p>
            <a:pPr lvl="1"/>
            <a:r>
              <a:rPr lang="en-US" dirty="0" smtClean="0"/>
              <a:t>A numerical series of four digits are assigned to each rule definition.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288781982"/>
              </p:ext>
            </p:extLst>
          </p:nvPr>
        </p:nvGraphicFramePr>
        <p:xfrm>
          <a:off x="1455887" y="2917329"/>
          <a:ext cx="7125759" cy="2697480"/>
        </p:xfrm>
        <a:graphic>
          <a:graphicData uri="http://schemas.openxmlformats.org/drawingml/2006/table">
            <a:tbl>
              <a:tblPr firstRow="1" bandRow="1">
                <a:tableStyleId>{5C22544A-7EE6-4342-B048-85BDC9FD1C3A}</a:tableStyleId>
              </a:tblPr>
              <a:tblGrid>
                <a:gridCol w="1080120"/>
                <a:gridCol w="3670386"/>
                <a:gridCol w="2375253"/>
              </a:tblGrid>
              <a:tr h="370840">
                <a:tc>
                  <a:txBody>
                    <a:bodyPr/>
                    <a:lstStyle/>
                    <a:p>
                      <a:r>
                        <a:rPr lang="en-US" dirty="0" smtClean="0"/>
                        <a:t>Level</a:t>
                      </a:r>
                      <a:endParaRPr lang="en-US" dirty="0"/>
                    </a:p>
                  </a:txBody>
                  <a:tcPr/>
                </a:tc>
                <a:tc>
                  <a:txBody>
                    <a:bodyPr/>
                    <a:lstStyle/>
                    <a:p>
                      <a:r>
                        <a:rPr lang="en-US" dirty="0" smtClean="0"/>
                        <a:t>Definition</a:t>
                      </a:r>
                      <a:endParaRPr lang="en-US" dirty="0"/>
                    </a:p>
                  </a:txBody>
                  <a:tcPr/>
                </a:tc>
                <a:tc>
                  <a:txBody>
                    <a:bodyPr/>
                    <a:lstStyle/>
                    <a:p>
                      <a:r>
                        <a:rPr lang="en-US" dirty="0" smtClean="0"/>
                        <a:t>Numerical value</a:t>
                      </a:r>
                      <a:endParaRPr lang="en-US" dirty="0"/>
                    </a:p>
                  </a:txBody>
                  <a:tcPr/>
                </a:tc>
              </a:tr>
              <a:tr h="370840">
                <a:tc>
                  <a:txBody>
                    <a:bodyPr/>
                    <a:lstStyle/>
                    <a:p>
                      <a:r>
                        <a:rPr lang="en-US" dirty="0" smtClean="0"/>
                        <a:t>A</a:t>
                      </a:r>
                      <a:endParaRPr lang="en-US" dirty="0"/>
                    </a:p>
                  </a:txBody>
                  <a:tcPr/>
                </a:tc>
                <a:tc>
                  <a:txBody>
                    <a:bodyPr/>
                    <a:lstStyle/>
                    <a:p>
                      <a:r>
                        <a:rPr lang="en-US" dirty="0" smtClean="0"/>
                        <a:t>Style attribute(highest)</a:t>
                      </a:r>
                      <a:endParaRPr lang="en-US" dirty="0"/>
                    </a:p>
                  </a:txBody>
                  <a:tcPr/>
                </a:tc>
                <a:tc>
                  <a:txBody>
                    <a:bodyPr/>
                    <a:lstStyle/>
                    <a:p>
                      <a:r>
                        <a:rPr lang="en-US" dirty="0" smtClean="0"/>
                        <a:t>Thousands</a:t>
                      </a:r>
                      <a:endParaRPr lang="en-US" dirty="0"/>
                    </a:p>
                  </a:txBody>
                  <a:tcPr/>
                </a:tc>
              </a:tr>
              <a:tr h="370840">
                <a:tc>
                  <a:txBody>
                    <a:bodyPr/>
                    <a:lstStyle/>
                    <a:p>
                      <a:r>
                        <a:rPr lang="en-US" dirty="0" smtClean="0"/>
                        <a:t>B</a:t>
                      </a:r>
                      <a:endParaRPr lang="en-US" dirty="0"/>
                    </a:p>
                  </a:txBody>
                  <a:tcPr/>
                </a:tc>
                <a:tc>
                  <a:txBody>
                    <a:bodyPr/>
                    <a:lstStyle/>
                    <a:p>
                      <a:r>
                        <a:rPr lang="en-US" dirty="0" smtClean="0"/>
                        <a:t>Number of ID attributes</a:t>
                      </a:r>
                      <a:endParaRPr lang="en-US" dirty="0"/>
                    </a:p>
                  </a:txBody>
                  <a:tcPr/>
                </a:tc>
                <a:tc>
                  <a:txBody>
                    <a:bodyPr/>
                    <a:lstStyle/>
                    <a:p>
                      <a:r>
                        <a:rPr lang="en-US" dirty="0" smtClean="0"/>
                        <a:t>Hundreds</a:t>
                      </a:r>
                      <a:endParaRPr lang="en-US" dirty="0"/>
                    </a:p>
                  </a:txBody>
                  <a:tcPr/>
                </a:tc>
              </a:tr>
              <a:tr h="370840">
                <a:tc>
                  <a:txBody>
                    <a:bodyPr/>
                    <a:lstStyle/>
                    <a:p>
                      <a:r>
                        <a:rPr lang="en-US" dirty="0" smtClean="0"/>
                        <a:t>C</a:t>
                      </a:r>
                      <a:endParaRPr lang="en-US" dirty="0"/>
                    </a:p>
                  </a:txBody>
                  <a:tcPr/>
                </a:tc>
                <a:tc>
                  <a:txBody>
                    <a:bodyPr/>
                    <a:lstStyle/>
                    <a:p>
                      <a:r>
                        <a:rPr lang="en-US" dirty="0" smtClean="0"/>
                        <a:t>Number of other attributes and pseudo classes</a:t>
                      </a:r>
                      <a:endParaRPr lang="en-US" dirty="0"/>
                    </a:p>
                  </a:txBody>
                  <a:tcPr/>
                </a:tc>
                <a:tc>
                  <a:txBody>
                    <a:bodyPr/>
                    <a:lstStyle/>
                    <a:p>
                      <a:r>
                        <a:rPr lang="en-US" dirty="0" smtClean="0"/>
                        <a:t>Tens</a:t>
                      </a:r>
                      <a:endParaRPr lang="en-US" dirty="0"/>
                    </a:p>
                  </a:txBody>
                  <a:tcPr/>
                </a:tc>
              </a:tr>
              <a:tr h="370840">
                <a:tc>
                  <a:txBody>
                    <a:bodyPr/>
                    <a:lstStyle/>
                    <a:p>
                      <a:r>
                        <a:rPr lang="en-US" dirty="0" smtClean="0"/>
                        <a:t>D</a:t>
                      </a:r>
                      <a:endParaRPr lang="en-US" dirty="0"/>
                    </a:p>
                  </a:txBody>
                  <a:tcPr/>
                </a:tc>
                <a:tc>
                  <a:txBody>
                    <a:bodyPr/>
                    <a:lstStyle/>
                    <a:p>
                      <a:r>
                        <a:rPr lang="en-US" dirty="0" smtClean="0"/>
                        <a:t>Number of element names and pseudo elements</a:t>
                      </a:r>
                      <a:endParaRPr lang="en-US" dirty="0"/>
                    </a:p>
                  </a:txBody>
                  <a:tcPr/>
                </a:tc>
                <a:tc>
                  <a:txBody>
                    <a:bodyPr/>
                    <a:lstStyle/>
                    <a:p>
                      <a:r>
                        <a:rPr lang="en-US" dirty="0" smtClean="0"/>
                        <a:t>Ones</a:t>
                      </a:r>
                      <a:endParaRPr lang="en-US" dirty="0"/>
                    </a:p>
                  </a:txBody>
                  <a:tcPr/>
                </a:tc>
              </a:tr>
            </a:tbl>
          </a:graphicData>
        </a:graphic>
      </p:graphicFrame>
    </p:spTree>
    <p:extLst>
      <p:ext uri="{BB962C8B-B14F-4D97-AF65-F5344CB8AC3E}">
        <p14:creationId xmlns:p14="http://schemas.microsoft.com/office/powerpoint/2010/main" val="3395180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CSS Hierarchy</a:t>
            </a:r>
            <a:endParaRPr lang="en-US" dirty="0"/>
          </a:p>
        </p:txBody>
      </p:sp>
      <p:sp>
        <p:nvSpPr>
          <p:cNvPr id="3" name="Content Placeholder 2"/>
          <p:cNvSpPr>
            <a:spLocks noGrp="1"/>
          </p:cNvSpPr>
          <p:nvPr>
            <p:ph idx="1"/>
          </p:nvPr>
        </p:nvSpPr>
        <p:spPr/>
        <p:txBody>
          <a:bodyPr/>
          <a:lstStyle/>
          <a:p>
            <a:r>
              <a:rPr lang="en-US" dirty="0" smtClean="0"/>
              <a:t>The p selector:</a:t>
            </a:r>
          </a:p>
          <a:p>
            <a:pPr lvl="1"/>
            <a:r>
              <a:rPr lang="en-US" dirty="0" smtClean="0"/>
              <a:t>Style = 0, ID = 0, class = 0, element = 1.</a:t>
            </a:r>
          </a:p>
          <a:p>
            <a:pPr lvl="1"/>
            <a:r>
              <a:rPr lang="en-US" dirty="0" smtClean="0"/>
              <a:t>Therefore results in a style definition with value 0001</a:t>
            </a:r>
          </a:p>
          <a:p>
            <a:r>
              <a:rPr lang="en-US" dirty="0" smtClean="0"/>
              <a:t>The Class1 class selector:</a:t>
            </a:r>
          </a:p>
          <a:p>
            <a:pPr lvl="1"/>
            <a:r>
              <a:rPr lang="en-US" dirty="0" smtClean="0"/>
              <a:t>Style =0, ID = 0, class= 1, element = 0.</a:t>
            </a:r>
          </a:p>
          <a:p>
            <a:pPr lvl="1"/>
            <a:r>
              <a:rPr lang="en-US" dirty="0" smtClean="0"/>
              <a:t>This result in a style definition value 0010</a:t>
            </a:r>
          </a:p>
          <a:p>
            <a:r>
              <a:rPr lang="en-US" dirty="0" err="1" smtClean="0"/>
              <a:t>P.yellow</a:t>
            </a:r>
            <a:r>
              <a:rPr lang="en-US" dirty="0" smtClean="0"/>
              <a:t> = 0011</a:t>
            </a:r>
          </a:p>
          <a:p>
            <a:r>
              <a:rPr lang="en-US" dirty="0" err="1" smtClean="0"/>
              <a:t>P#one</a:t>
            </a:r>
            <a:r>
              <a:rPr lang="en-US" dirty="0" smtClean="0"/>
              <a:t> = 0101</a:t>
            </a:r>
          </a:p>
          <a:p>
            <a:r>
              <a:rPr lang="en-US" sz="2400" dirty="0" smtClean="0">
                <a:solidFill>
                  <a:schemeClr val="tx1">
                    <a:lumMod val="50000"/>
                  </a:schemeClr>
                </a:solidFill>
              </a:rPr>
              <a:t>The HTML value to be displayed will be the style with the highest value.</a:t>
            </a:r>
            <a:endParaRPr lang="en-US" sz="2400" dirty="0">
              <a:solidFill>
                <a:schemeClr val="tx1">
                  <a:lumMod val="50000"/>
                </a:schemeClr>
              </a:solidFill>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26</a:t>
            </a:fld>
            <a:endParaRPr lang="en-US"/>
          </a:p>
        </p:txBody>
      </p:sp>
    </p:spTree>
    <p:extLst>
      <p:ext uri="{BB962C8B-B14F-4D97-AF65-F5344CB8AC3E}">
        <p14:creationId xmlns:p14="http://schemas.microsoft.com/office/powerpoint/2010/main" val="19488069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err="1" smtClean="0"/>
              <a:t>Javascript</a:t>
            </a:r>
            <a:endParaRPr lang="en-US" dirty="0"/>
          </a:p>
        </p:txBody>
      </p:sp>
      <p:sp>
        <p:nvSpPr>
          <p:cNvPr id="3" name="Content Placeholder 2"/>
          <p:cNvSpPr>
            <a:spLocks noGrp="1"/>
          </p:cNvSpPr>
          <p:nvPr>
            <p:ph idx="1"/>
          </p:nvPr>
        </p:nvSpPr>
        <p:spPr/>
        <p:txBody>
          <a:bodyPr/>
          <a:lstStyle/>
          <a:p>
            <a:r>
              <a:rPr lang="en-US" dirty="0" err="1" smtClean="0"/>
              <a:t>Javascript</a:t>
            </a:r>
            <a:r>
              <a:rPr lang="en-US" dirty="0" smtClean="0"/>
              <a:t> is a scripting language, The script can be included into the HTML structure the same way as a CSS style script:</a:t>
            </a:r>
          </a:p>
          <a:p>
            <a:pPr lvl="1"/>
            <a:r>
              <a:rPr lang="en-US" dirty="0" smtClean="0"/>
              <a:t>As a separate file reference in the header;</a:t>
            </a:r>
          </a:p>
          <a:p>
            <a:pPr lvl="2"/>
            <a:r>
              <a:rPr lang="en-US" dirty="0" smtClean="0">
                <a:latin typeface="Microsoft Yi Baiti" pitchFamily="66" charset="0"/>
                <a:ea typeface="Microsoft Yi Baiti" pitchFamily="66" charset="0"/>
              </a:rPr>
              <a:t>,&lt;script </a:t>
            </a:r>
            <a:r>
              <a:rPr lang="en-US" dirty="0" err="1" smtClean="0">
                <a:latin typeface="Microsoft Yi Baiti" pitchFamily="66" charset="0"/>
                <a:ea typeface="Microsoft Yi Baiti" pitchFamily="66" charset="0"/>
              </a:rPr>
              <a:t>src</a:t>
            </a:r>
            <a:r>
              <a:rPr lang="en-US" dirty="0" smtClean="0">
                <a:latin typeface="Microsoft Yi Baiti" pitchFamily="66" charset="0"/>
                <a:ea typeface="Microsoft Yi Baiti" pitchFamily="66" charset="0"/>
              </a:rPr>
              <a:t>=‘script.js’ type =‘text/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header area:</a:t>
            </a:r>
          </a:p>
          <a:p>
            <a:pPr lvl="2"/>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’&gt;&lt;/script&gt;</a:t>
            </a:r>
          </a:p>
          <a:p>
            <a:pPr lvl="1"/>
            <a:r>
              <a:rPr lang="en-US" dirty="0" smtClean="0">
                <a:latin typeface="+mj-lt"/>
                <a:ea typeface="Microsoft Yi Baiti" pitchFamily="66" charset="0"/>
              </a:rPr>
              <a:t>Within the body area:</a:t>
            </a:r>
          </a:p>
          <a:p>
            <a:pPr lvl="2"/>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’&gt;&lt;/script</a:t>
            </a:r>
            <a:r>
              <a:rPr lang="en-US" dirty="0" smtClean="0">
                <a:latin typeface="Microsoft Yi Baiti" pitchFamily="66" charset="0"/>
                <a:ea typeface="Microsoft Yi Baiti" pitchFamily="66" charset="0"/>
              </a:rPr>
              <a:t>&gt;</a:t>
            </a:r>
          </a:p>
          <a:p>
            <a:r>
              <a:rPr lang="en-US" dirty="0" smtClean="0">
                <a:latin typeface="+mj-lt"/>
                <a:ea typeface="Microsoft Yi Baiti" pitchFamily="66" charset="0"/>
              </a:rPr>
              <a:t>The following line can be added into the code to serve as a debugging tool:</a:t>
            </a:r>
          </a:p>
          <a:p>
            <a:pPr lvl="1"/>
            <a:r>
              <a:rPr lang="en-US" dirty="0" smtClean="0">
                <a:latin typeface="Microsoft Yi Baiti" pitchFamily="66" charset="0"/>
                <a:ea typeface="Microsoft Yi Baiti" pitchFamily="66" charset="0"/>
              </a:rPr>
              <a:t>Console.log(‘this line will be displayed in the debugging console when executed’);</a:t>
            </a:r>
          </a:p>
          <a:p>
            <a:r>
              <a:rPr lang="en-US" dirty="0" smtClean="0">
                <a:latin typeface="+mj-lt"/>
                <a:ea typeface="Microsoft Yi Baiti" pitchFamily="66" charset="0"/>
              </a:rPr>
              <a:t>The following syntax are used for comments, comments are code that will be ignored by the compiler.</a:t>
            </a:r>
          </a:p>
          <a:p>
            <a:pPr lvl="1"/>
            <a:r>
              <a:rPr lang="en-US" dirty="0" smtClean="0">
                <a:latin typeface="Microsoft Yi Baiti" pitchFamily="66" charset="0"/>
                <a:ea typeface="Microsoft Yi Baiti" pitchFamily="66" charset="0"/>
              </a:rPr>
              <a:t>// single line comment</a:t>
            </a:r>
          </a:p>
          <a:p>
            <a:pPr lvl="1"/>
            <a:r>
              <a:rPr lang="en-US" dirty="0" smtClean="0">
                <a:latin typeface="Microsoft Yi Baiti" pitchFamily="66" charset="0"/>
                <a:ea typeface="Microsoft Yi Baiti" pitchFamily="66" charset="0"/>
              </a:rPr>
              <a:t>/* multiple line</a:t>
            </a:r>
          </a:p>
          <a:p>
            <a:pPr lvl="1"/>
            <a:r>
              <a:rPr lang="en-US" dirty="0" smtClean="0">
                <a:latin typeface="Microsoft Yi Baiti" pitchFamily="66" charset="0"/>
                <a:ea typeface="Microsoft Yi Baiti" pitchFamily="66" charset="0"/>
              </a:rPr>
              <a:t> comment */</a:t>
            </a:r>
            <a:endParaRPr lang="en-US" dirty="0">
              <a:latin typeface="Microsoft Yi Baiti" pitchFamily="66" charset="0"/>
              <a:ea typeface="Microsoft Yi Baiti" pitchFamily="66" charset="0"/>
            </a:endParaRPr>
          </a:p>
          <a:p>
            <a:pPr lvl="2"/>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27</a:t>
            </a:fld>
            <a:endParaRPr lang="en-US"/>
          </a:p>
        </p:txBody>
      </p:sp>
    </p:spTree>
    <p:extLst>
      <p:ext uri="{BB962C8B-B14F-4D97-AF65-F5344CB8AC3E}">
        <p14:creationId xmlns:p14="http://schemas.microsoft.com/office/powerpoint/2010/main" val="408127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Syntax</a:t>
            </a:r>
            <a:endParaRPr lang="en-ZA" dirty="0"/>
          </a:p>
        </p:txBody>
      </p:sp>
      <p:pic>
        <p:nvPicPr>
          <p:cNvPr id="4" name="Picture 3"/>
          <p:cNvPicPr>
            <a:picLocks noChangeAspect="1"/>
          </p:cNvPicPr>
          <p:nvPr/>
        </p:nvPicPr>
        <p:blipFill>
          <a:blip r:embed="rId2"/>
          <a:stretch>
            <a:fillRect/>
          </a:stretch>
        </p:blipFill>
        <p:spPr>
          <a:xfrm>
            <a:off x="955251" y="1753116"/>
            <a:ext cx="8842747" cy="1075404"/>
          </a:xfrm>
          <a:prstGeom prst="rect">
            <a:avLst/>
          </a:prstGeom>
        </p:spPr>
      </p:pic>
      <p:pic>
        <p:nvPicPr>
          <p:cNvPr id="5" name="Picture 4"/>
          <p:cNvPicPr>
            <a:picLocks noChangeAspect="1"/>
          </p:cNvPicPr>
          <p:nvPr/>
        </p:nvPicPr>
        <p:blipFill>
          <a:blip r:embed="rId3"/>
          <a:stretch>
            <a:fillRect/>
          </a:stretch>
        </p:blipFill>
        <p:spPr>
          <a:xfrm>
            <a:off x="768749" y="3493161"/>
            <a:ext cx="8924210" cy="2035259"/>
          </a:xfrm>
          <a:prstGeom prst="rect">
            <a:avLst/>
          </a:prstGeom>
        </p:spPr>
      </p:pic>
      <p:sp>
        <p:nvSpPr>
          <p:cNvPr id="6" name="TextBox 5"/>
          <p:cNvSpPr txBox="1"/>
          <p:nvPr/>
        </p:nvSpPr>
        <p:spPr>
          <a:xfrm>
            <a:off x="610495" y="6856650"/>
            <a:ext cx="9187503" cy="295915"/>
          </a:xfrm>
          <a:prstGeom prst="rect">
            <a:avLst/>
          </a:prstGeom>
          <a:noFill/>
        </p:spPr>
        <p:txBody>
          <a:bodyPr wrap="square" rtlCol="0">
            <a:spAutoFit/>
          </a:bodyPr>
          <a:lstStyle/>
          <a:p>
            <a:r>
              <a:rPr lang="en-ZA" sz="1323" dirty="0"/>
              <a:t>Source: </a:t>
            </a:r>
            <a:r>
              <a:rPr lang="en-ZA" sz="1323" dirty="0">
                <a:hlinkClick r:id="rId4"/>
              </a:rPr>
              <a:t>http://www.slideshare.net/cwhealy/javascript-for-abap-programmers-1-introduction</a:t>
            </a:r>
            <a:r>
              <a:rPr lang="en-ZA" sz="1323" dirty="0"/>
              <a:t> </a:t>
            </a:r>
          </a:p>
        </p:txBody>
      </p:sp>
    </p:spTree>
    <p:extLst>
      <p:ext uri="{BB962C8B-B14F-4D97-AF65-F5344CB8AC3E}">
        <p14:creationId xmlns:p14="http://schemas.microsoft.com/office/powerpoint/2010/main" val="56049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6425" y="1765201"/>
            <a:ext cx="7586326" cy="1349949"/>
          </a:xfrm>
        </p:spPr>
        <p:txBody>
          <a:bodyPr>
            <a:normAutofit fontScale="92500"/>
          </a:bodyPr>
          <a:lstStyle/>
          <a:p>
            <a:pPr marL="0" indent="0">
              <a:buNone/>
            </a:pPr>
            <a:r>
              <a:rPr lang="nb-NO" sz="5293" dirty="0">
                <a:solidFill>
                  <a:schemeClr val="accent1"/>
                </a:solidFill>
              </a:rPr>
              <a:t>«ENJOY &amp; HAVE FUN !»</a:t>
            </a:r>
            <a:endParaRPr lang="en-US" sz="5293" dirty="0">
              <a:solidFill>
                <a:schemeClr val="accent1"/>
              </a:solidFill>
            </a:endParaRPr>
          </a:p>
        </p:txBody>
      </p:sp>
      <p:sp>
        <p:nvSpPr>
          <p:cNvPr id="3" name="Title 2"/>
          <p:cNvSpPr>
            <a:spLocks noGrp="1"/>
          </p:cNvSpPr>
          <p:nvPr>
            <p:ph type="title"/>
          </p:nvPr>
        </p:nvSpPr>
        <p:spPr/>
        <p:txBody>
          <a:bodyPr/>
          <a:lstStyle/>
          <a:p>
            <a:r>
              <a:rPr lang="nb-NO" dirty="0" smtClean="0"/>
              <a:t>Rule of the course</a:t>
            </a:r>
            <a:endParaRPr lang="en-US" dirty="0"/>
          </a:p>
        </p:txBody>
      </p:sp>
      <p:pic>
        <p:nvPicPr>
          <p:cNvPr id="4" name="Picture 3" descr="FioriFormFactor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7549" y="3349377"/>
            <a:ext cx="8734970" cy="2400454"/>
          </a:xfrm>
          <a:prstGeom prst="rect">
            <a:avLst/>
          </a:prstGeom>
        </p:spPr>
      </p:pic>
    </p:spTree>
    <p:extLst>
      <p:ext uri="{BB962C8B-B14F-4D97-AF65-F5344CB8AC3E}">
        <p14:creationId xmlns:p14="http://schemas.microsoft.com/office/powerpoint/2010/main" val="2735105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Weak Data Typing</a:t>
            </a:r>
            <a:endParaRPr lang="en-ZA" dirty="0"/>
          </a:p>
        </p:txBody>
      </p:sp>
      <p:sp>
        <p:nvSpPr>
          <p:cNvPr id="3" name="Content Placeholder 2"/>
          <p:cNvSpPr>
            <a:spLocks noGrp="1"/>
          </p:cNvSpPr>
          <p:nvPr>
            <p:ph idx="1"/>
          </p:nvPr>
        </p:nvSpPr>
        <p:spPr/>
        <p:txBody>
          <a:bodyPr>
            <a:normAutofit/>
          </a:bodyPr>
          <a:lstStyle/>
          <a:p>
            <a:r>
              <a:rPr lang="en-ZA" sz="2400" dirty="0"/>
              <a:t>There is no concept of variables that should hold a specific type, data type is determined by the value it currently holds.</a:t>
            </a:r>
          </a:p>
        </p:txBody>
      </p:sp>
      <p:pic>
        <p:nvPicPr>
          <p:cNvPr id="4" name="Picture 3"/>
          <p:cNvPicPr>
            <a:picLocks noChangeAspect="1"/>
          </p:cNvPicPr>
          <p:nvPr/>
        </p:nvPicPr>
        <p:blipFill>
          <a:blip r:embed="rId2"/>
          <a:stretch>
            <a:fillRect/>
          </a:stretch>
        </p:blipFill>
        <p:spPr>
          <a:xfrm>
            <a:off x="1162372" y="2698262"/>
            <a:ext cx="8790459" cy="3099387"/>
          </a:xfrm>
          <a:prstGeom prst="rect">
            <a:avLst/>
          </a:prstGeom>
        </p:spPr>
      </p:pic>
      <p:sp>
        <p:nvSpPr>
          <p:cNvPr id="5" name="TextBox 4"/>
          <p:cNvSpPr txBox="1"/>
          <p:nvPr/>
        </p:nvSpPr>
        <p:spPr>
          <a:xfrm>
            <a:off x="447775" y="6805761"/>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4006369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ZA" dirty="0" smtClean="0"/>
              <a:t>Curly Brackets are used to define them</a:t>
            </a:r>
            <a:endParaRPr lang="en-ZA" dirty="0"/>
          </a:p>
        </p:txBody>
      </p:sp>
      <p:sp>
        <p:nvSpPr>
          <p:cNvPr id="2" name="Title 1"/>
          <p:cNvSpPr>
            <a:spLocks noGrp="1"/>
          </p:cNvSpPr>
          <p:nvPr>
            <p:ph type="title"/>
          </p:nvPr>
        </p:nvSpPr>
        <p:spPr/>
        <p:txBody>
          <a:bodyPr/>
          <a:lstStyle/>
          <a:p>
            <a:r>
              <a:rPr lang="en-ZA" dirty="0" smtClean="0"/>
              <a:t>JavaScript Coding Blocks</a:t>
            </a:r>
            <a:endParaRPr lang="en-ZA" dirty="0"/>
          </a:p>
        </p:txBody>
      </p:sp>
      <p:pic>
        <p:nvPicPr>
          <p:cNvPr id="3" name="Picture 2"/>
          <p:cNvPicPr>
            <a:picLocks noChangeAspect="1"/>
          </p:cNvPicPr>
          <p:nvPr/>
        </p:nvPicPr>
        <p:blipFill>
          <a:blip r:embed="rId2"/>
          <a:stretch>
            <a:fillRect/>
          </a:stretch>
        </p:blipFill>
        <p:spPr>
          <a:xfrm>
            <a:off x="594946" y="2406566"/>
            <a:ext cx="9653484" cy="3898411"/>
          </a:xfrm>
          <a:prstGeom prst="rect">
            <a:avLst/>
          </a:prstGeom>
        </p:spPr>
      </p:pic>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3"/>
              </a:rPr>
              <a:t>http://www.slideshare.net/cwhealy/javascript-for-abap-programmers-1-introduction</a:t>
            </a:r>
            <a:r>
              <a:rPr lang="en-ZA" sz="1323" dirty="0"/>
              <a:t> </a:t>
            </a:r>
          </a:p>
        </p:txBody>
      </p:sp>
    </p:spTree>
    <p:extLst>
      <p:ext uri="{BB962C8B-B14F-4D97-AF65-F5344CB8AC3E}">
        <p14:creationId xmlns:p14="http://schemas.microsoft.com/office/powerpoint/2010/main" val="2081971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31</a:t>
            </a:fld>
            <a:endParaRPr lang="en-US"/>
          </a:p>
        </p:txBody>
      </p:sp>
      <p:sp>
        <p:nvSpPr>
          <p:cNvPr id="5" name="Rectangle 4"/>
          <p:cNvSpPr/>
          <p:nvPr/>
        </p:nvSpPr>
        <p:spPr>
          <a:xfrm>
            <a:off x="787654" y="1448197"/>
            <a:ext cx="5256584" cy="31973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&lt;/script&gt;</a:t>
            </a:r>
            <a:endParaRPr lang="en-US" dirty="0">
              <a:latin typeface="Microsoft Yi Baiti" pitchFamily="66" charset="0"/>
              <a:ea typeface="Microsoft Yi Baiti" pitchFamily="66" charset="0"/>
            </a:endParaRPr>
          </a:p>
        </p:txBody>
      </p:sp>
      <p:sp>
        <p:nvSpPr>
          <p:cNvPr id="6" name="Rectangle 5"/>
          <p:cNvSpPr/>
          <p:nvPr/>
        </p:nvSpPr>
        <p:spPr>
          <a:xfrm>
            <a:off x="951831" y="1909217"/>
            <a:ext cx="3960440" cy="13681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button(){</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7" name="TextBox 6"/>
          <p:cNvSpPr txBox="1"/>
          <p:nvPr/>
        </p:nvSpPr>
        <p:spPr>
          <a:xfrm>
            <a:off x="4408215" y="1701468"/>
            <a:ext cx="4730782" cy="415498"/>
          </a:xfrm>
          <a:prstGeom prst="rect">
            <a:avLst/>
          </a:prstGeom>
          <a:noFill/>
        </p:spPr>
        <p:txBody>
          <a:bodyPr wrap="none" rtlCol="0">
            <a:spAutoFit/>
          </a:bodyPr>
          <a:lstStyle/>
          <a:p>
            <a:r>
              <a:rPr lang="en-US" dirty="0" smtClean="0"/>
              <a:t>A function is defined by keyword function</a:t>
            </a:r>
            <a:endParaRPr lang="en-US" dirty="0"/>
          </a:p>
        </p:txBody>
      </p:sp>
      <p:cxnSp>
        <p:nvCxnSpPr>
          <p:cNvPr id="9" name="Straight Arrow Connector 8"/>
          <p:cNvCxnSpPr/>
          <p:nvPr/>
        </p:nvCxnSpPr>
        <p:spPr>
          <a:xfrm>
            <a:off x="5632351" y="1961709"/>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7" idx="1"/>
          </p:cNvCxnSpPr>
          <p:nvPr/>
        </p:nvCxnSpPr>
        <p:spPr>
          <a:xfrm flipH="1">
            <a:off x="1887935" y="1909217"/>
            <a:ext cx="2520280"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52231" y="2341265"/>
            <a:ext cx="2996333" cy="415498"/>
          </a:xfrm>
          <a:prstGeom prst="rect">
            <a:avLst/>
          </a:prstGeom>
          <a:noFill/>
        </p:spPr>
        <p:txBody>
          <a:bodyPr wrap="none" rtlCol="0">
            <a:spAutoFit/>
          </a:bodyPr>
          <a:lstStyle/>
          <a:p>
            <a:r>
              <a:rPr lang="en-US" dirty="0" smtClean="0"/>
              <a:t>This is the function name</a:t>
            </a:r>
            <a:endParaRPr lang="en-US" dirty="0"/>
          </a:p>
        </p:txBody>
      </p:sp>
      <p:cxnSp>
        <p:nvCxnSpPr>
          <p:cNvPr id="22" name="Straight Arrow Connector 21"/>
          <p:cNvCxnSpPr/>
          <p:nvPr/>
        </p:nvCxnSpPr>
        <p:spPr>
          <a:xfrm flipH="1" flipV="1">
            <a:off x="2463999" y="2116966"/>
            <a:ext cx="208823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67855" y="2332990"/>
            <a:ext cx="3528392" cy="58433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smtClean="0">
                <a:latin typeface="Microsoft Yi Baiti" pitchFamily="66" charset="0"/>
                <a:ea typeface="Microsoft Yi Baiti" pitchFamily="66" charset="0"/>
              </a:rPr>
              <a:t>Console.log(‘button pressed’);</a:t>
            </a:r>
          </a:p>
        </p:txBody>
      </p:sp>
      <p:sp>
        <p:nvSpPr>
          <p:cNvPr id="24" name="TextBox 23"/>
          <p:cNvSpPr txBox="1"/>
          <p:nvPr/>
        </p:nvSpPr>
        <p:spPr>
          <a:xfrm>
            <a:off x="5344320" y="2917329"/>
            <a:ext cx="4648200" cy="738664"/>
          </a:xfrm>
          <a:prstGeom prst="rect">
            <a:avLst/>
          </a:prstGeom>
          <a:noFill/>
        </p:spPr>
        <p:txBody>
          <a:bodyPr wrap="square" rtlCol="0">
            <a:spAutoFit/>
          </a:bodyPr>
          <a:lstStyle/>
          <a:p>
            <a:r>
              <a:rPr lang="en-US" dirty="0" smtClean="0"/>
              <a:t>These lines will be executed when the function is called</a:t>
            </a:r>
            <a:endParaRPr lang="en-US" dirty="0"/>
          </a:p>
        </p:txBody>
      </p:sp>
      <p:cxnSp>
        <p:nvCxnSpPr>
          <p:cNvPr id="26" name="Straight Arrow Connector 25"/>
          <p:cNvCxnSpPr/>
          <p:nvPr/>
        </p:nvCxnSpPr>
        <p:spPr>
          <a:xfrm flipH="1" flipV="1">
            <a:off x="4408215" y="2756763"/>
            <a:ext cx="936105" cy="520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951831" y="3421385"/>
            <a:ext cx="3924436" cy="8640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Console.log(‘line 1’);</a:t>
            </a:r>
            <a:endParaRPr lang="en-US" dirty="0">
              <a:latin typeface="Microsoft Yi Baiti" pitchFamily="66" charset="0"/>
              <a:ea typeface="Microsoft Yi Baiti" pitchFamily="66" charset="0"/>
            </a:endParaRPr>
          </a:p>
        </p:txBody>
      </p:sp>
      <p:sp>
        <p:nvSpPr>
          <p:cNvPr id="28" name="TextBox 27"/>
          <p:cNvSpPr txBox="1"/>
          <p:nvPr/>
        </p:nvSpPr>
        <p:spPr>
          <a:xfrm>
            <a:off x="5632351" y="3853433"/>
            <a:ext cx="4360169" cy="738664"/>
          </a:xfrm>
          <a:prstGeom prst="rect">
            <a:avLst/>
          </a:prstGeom>
          <a:noFill/>
        </p:spPr>
        <p:txBody>
          <a:bodyPr wrap="square" rtlCol="0">
            <a:spAutoFit/>
          </a:bodyPr>
          <a:lstStyle/>
          <a:p>
            <a:r>
              <a:rPr lang="en-US" dirty="0" smtClean="0"/>
              <a:t>This line is executed after the script is loaded</a:t>
            </a:r>
            <a:endParaRPr lang="en-US" dirty="0"/>
          </a:p>
        </p:txBody>
      </p:sp>
      <p:cxnSp>
        <p:nvCxnSpPr>
          <p:cNvPr id="30" name="Straight Arrow Connector 29"/>
          <p:cNvCxnSpPr/>
          <p:nvPr/>
        </p:nvCxnSpPr>
        <p:spPr>
          <a:xfrm flipH="1" flipV="1">
            <a:off x="3256087" y="3853433"/>
            <a:ext cx="2376264"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87654" y="4645521"/>
            <a:ext cx="5256584" cy="20162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&lt;body </a:t>
            </a:r>
            <a:r>
              <a:rPr lang="en-US" dirty="0" err="1" smtClean="0">
                <a:latin typeface="Microsoft Yi Baiti" pitchFamily="66" charset="0"/>
                <a:ea typeface="Microsoft Yi Baiti" pitchFamily="66" charset="0"/>
              </a:rPr>
              <a:t>onload</a:t>
            </a:r>
            <a:r>
              <a:rPr lang="en-US" dirty="0" smtClean="0">
                <a:latin typeface="Microsoft Yi Baiti" pitchFamily="66" charset="0"/>
                <a:ea typeface="Microsoft Yi Baiti" pitchFamily="66" charset="0"/>
              </a:rPr>
              <a:t>=‘button()’&gt;</a:t>
            </a: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a:p>
            <a:r>
              <a:rPr lang="en-US" dirty="0" smtClean="0">
                <a:latin typeface="Microsoft Yi Baiti" pitchFamily="66" charset="0"/>
                <a:ea typeface="Microsoft Yi Baiti" pitchFamily="66" charset="0"/>
              </a:rPr>
              <a:t>&lt;/body&gt;</a:t>
            </a:r>
            <a:endParaRPr lang="en-US" dirty="0">
              <a:latin typeface="Microsoft Yi Baiti" pitchFamily="66" charset="0"/>
              <a:ea typeface="Microsoft Yi Baiti" pitchFamily="66" charset="0"/>
            </a:endParaRPr>
          </a:p>
        </p:txBody>
      </p:sp>
      <p:sp>
        <p:nvSpPr>
          <p:cNvPr id="32" name="TextBox 31"/>
          <p:cNvSpPr txBox="1"/>
          <p:nvPr/>
        </p:nvSpPr>
        <p:spPr>
          <a:xfrm>
            <a:off x="5632351" y="4861545"/>
            <a:ext cx="4824536" cy="1061829"/>
          </a:xfrm>
          <a:prstGeom prst="rect">
            <a:avLst/>
          </a:prstGeom>
          <a:noFill/>
        </p:spPr>
        <p:txBody>
          <a:bodyPr wrap="square" rtlCol="0">
            <a:spAutoFit/>
          </a:bodyPr>
          <a:lstStyle/>
          <a:p>
            <a:r>
              <a:rPr lang="en-US" dirty="0" smtClean="0"/>
              <a:t>The button function is called when the body is loaded, thus right after the header where the above script is loaded</a:t>
            </a:r>
            <a:endParaRPr lang="en-US" dirty="0"/>
          </a:p>
        </p:txBody>
      </p:sp>
      <p:cxnSp>
        <p:nvCxnSpPr>
          <p:cNvPr id="34" name="Straight Arrow Connector 33"/>
          <p:cNvCxnSpPr>
            <a:stCxn id="32" idx="1"/>
          </p:cNvCxnSpPr>
          <p:nvPr/>
        </p:nvCxnSpPr>
        <p:spPr>
          <a:xfrm flipH="1" flipV="1">
            <a:off x="3508115" y="4861545"/>
            <a:ext cx="2124236" cy="530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51830" y="5127002"/>
            <a:ext cx="4392489" cy="12467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=’button()’&gt;</a:t>
            </a:r>
          </a:p>
          <a:p>
            <a:r>
              <a:rPr lang="en-US" dirty="0" smtClean="0">
                <a:latin typeface="Microsoft Yi Baiti" pitchFamily="66" charset="0"/>
                <a:ea typeface="Microsoft Yi Baiti" pitchFamily="66" charset="0"/>
              </a:rPr>
              <a:t>Call function</a:t>
            </a:r>
          </a:p>
          <a:p>
            <a:r>
              <a:rPr lang="en-US" dirty="0" smtClean="0">
                <a:latin typeface="Microsoft Yi Baiti" pitchFamily="66" charset="0"/>
                <a:ea typeface="Microsoft Yi Baiti" pitchFamily="66" charset="0"/>
              </a:rPr>
              <a:t>&lt;/button&gt;</a:t>
            </a:r>
            <a:endParaRPr lang="en-US" dirty="0">
              <a:latin typeface="Microsoft Yi Baiti" pitchFamily="66" charset="0"/>
              <a:ea typeface="Microsoft Yi Baiti" pitchFamily="66" charset="0"/>
            </a:endParaRPr>
          </a:p>
        </p:txBody>
      </p:sp>
      <p:sp>
        <p:nvSpPr>
          <p:cNvPr id="36" name="TextBox 35"/>
          <p:cNvSpPr txBox="1"/>
          <p:nvPr/>
        </p:nvSpPr>
        <p:spPr>
          <a:xfrm>
            <a:off x="5632351" y="5939331"/>
            <a:ext cx="4839915" cy="738664"/>
          </a:xfrm>
          <a:prstGeom prst="rect">
            <a:avLst/>
          </a:prstGeom>
          <a:noFill/>
        </p:spPr>
        <p:txBody>
          <a:bodyPr wrap="none" rtlCol="0">
            <a:spAutoFit/>
          </a:bodyPr>
          <a:lstStyle/>
          <a:p>
            <a:r>
              <a:rPr lang="en-US" dirty="0" smtClean="0"/>
              <a:t>A button is created,  when clicked,</a:t>
            </a:r>
          </a:p>
          <a:p>
            <a:r>
              <a:rPr lang="en-US" dirty="0" smtClean="0"/>
              <a:t>The button function will be executed again</a:t>
            </a:r>
            <a:endParaRPr lang="en-US" dirty="0"/>
          </a:p>
        </p:txBody>
      </p:sp>
      <p:cxnSp>
        <p:nvCxnSpPr>
          <p:cNvPr id="38" name="Straight Arrow Connector 37"/>
          <p:cNvCxnSpPr/>
          <p:nvPr/>
        </p:nvCxnSpPr>
        <p:spPr>
          <a:xfrm flipH="1" flipV="1">
            <a:off x="4264199" y="5653633"/>
            <a:ext cx="1368152" cy="655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99" y="1909216"/>
            <a:ext cx="5633186" cy="431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38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ppt_x"/>
                                          </p:val>
                                        </p:tav>
                                        <p:tav tm="100000">
                                          <p:val>
                                            <p:strVal val="#ppt_x"/>
                                          </p:val>
                                        </p:tav>
                                      </p:tavLst>
                                    </p:anim>
                                    <p:anim calcmode="lin" valueType="num">
                                      <p:cBhvr additive="base">
                                        <p:cTn id="80" dur="500" fill="hold"/>
                                        <p:tgtEl>
                                          <p:spTgt spid="3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2" presetClass="entr" presetSubtype="4"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500" fill="hold"/>
                                        <p:tgtEl>
                                          <p:spTgt spid="38"/>
                                        </p:tgtEl>
                                        <p:attrNameLst>
                                          <p:attrName>ppt_x</p:attrName>
                                        </p:attrNameLst>
                                      </p:cBhvr>
                                      <p:tavLst>
                                        <p:tav tm="0">
                                          <p:val>
                                            <p:strVal val="#ppt_x"/>
                                          </p:val>
                                        </p:tav>
                                        <p:tav tm="100000">
                                          <p:val>
                                            <p:strVal val="#ppt_x"/>
                                          </p:val>
                                        </p:tav>
                                      </p:tavLst>
                                    </p:anim>
                                    <p:anim calcmode="lin" valueType="num">
                                      <p:cBhvr additive="base">
                                        <p:cTn id="98" dur="500" fill="hold"/>
                                        <p:tgtEl>
                                          <p:spTgt spid="3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500" fill="hold"/>
                                        <p:tgtEl>
                                          <p:spTgt spid="36"/>
                                        </p:tgtEl>
                                        <p:attrNameLst>
                                          <p:attrName>ppt_x</p:attrName>
                                        </p:attrNameLst>
                                      </p:cBhvr>
                                      <p:tavLst>
                                        <p:tav tm="0">
                                          <p:val>
                                            <p:strVal val="#ppt_x"/>
                                          </p:val>
                                        </p:tav>
                                        <p:tav tm="100000">
                                          <p:val>
                                            <p:strVal val="#ppt_x"/>
                                          </p:val>
                                        </p:tav>
                                      </p:tavLst>
                                    </p:anim>
                                    <p:anim calcmode="lin" valueType="num">
                                      <p:cBhvr additive="base">
                                        <p:cTn id="10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3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6"/>
                                        </p:tgtEl>
                                        <p:attrNameLst>
                                          <p:attrName>style.visibility</p:attrName>
                                        </p:attrNameLst>
                                      </p:cBhvr>
                                      <p:to>
                                        <p:strVal val="hidden"/>
                                      </p:to>
                                    </p:set>
                                  </p:childTnLst>
                                </p:cTn>
                              </p:par>
                              <p:par>
                                <p:cTn id="109" presetID="2" presetClass="entr" presetSubtype="4" fill="hold" nodeType="withEffect">
                                  <p:stCondLst>
                                    <p:cond delay="0"/>
                                  </p:stCondLst>
                                  <p:childTnLst>
                                    <p:set>
                                      <p:cBhvr>
                                        <p:cTn id="110" dur="1" fill="hold">
                                          <p:stCondLst>
                                            <p:cond delay="0"/>
                                          </p:stCondLst>
                                        </p:cTn>
                                        <p:tgtEl>
                                          <p:spTgt spid="1026"/>
                                        </p:tgtEl>
                                        <p:attrNameLst>
                                          <p:attrName>style.visibility</p:attrName>
                                        </p:attrNameLst>
                                      </p:cBhvr>
                                      <p:to>
                                        <p:strVal val="visible"/>
                                      </p:to>
                                    </p:set>
                                    <p:anim calcmode="lin" valueType="num">
                                      <p:cBhvr additive="base">
                                        <p:cTn id="111" dur="500" fill="hold"/>
                                        <p:tgtEl>
                                          <p:spTgt spid="1026"/>
                                        </p:tgtEl>
                                        <p:attrNameLst>
                                          <p:attrName>ppt_x</p:attrName>
                                        </p:attrNameLst>
                                      </p:cBhvr>
                                      <p:tavLst>
                                        <p:tav tm="0">
                                          <p:val>
                                            <p:strVal val="#ppt_x"/>
                                          </p:val>
                                        </p:tav>
                                        <p:tav tm="100000">
                                          <p:val>
                                            <p:strVal val="#ppt_x"/>
                                          </p:val>
                                        </p:tav>
                                      </p:tavLst>
                                    </p:anim>
                                    <p:anim calcmode="lin" valueType="num">
                                      <p:cBhvr additive="base">
                                        <p:cTn id="1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20" grpId="0"/>
      <p:bldP spid="20" grpId="1"/>
      <p:bldP spid="23" grpId="0" animBg="1"/>
      <p:bldP spid="24" grpId="0"/>
      <p:bldP spid="24" grpId="1"/>
      <p:bldP spid="27" grpId="0" animBg="1"/>
      <p:bldP spid="28" grpId="0"/>
      <p:bldP spid="28" grpId="1"/>
      <p:bldP spid="31" grpId="0" animBg="1"/>
      <p:bldP spid="32" grpId="0"/>
      <p:bldP spid="32" grpId="1"/>
      <p:bldP spid="35" grpId="0" animBg="1"/>
      <p:bldP spid="36" grpId="0"/>
      <p:bldP spid="3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1 – Create your first web application</a:t>
            </a:r>
            <a:endParaRPr lang="en-US" dirty="0"/>
          </a:p>
        </p:txBody>
      </p:sp>
      <p:sp>
        <p:nvSpPr>
          <p:cNvPr id="3" name="Content Placeholder 2"/>
          <p:cNvSpPr>
            <a:spLocks noGrp="1"/>
          </p:cNvSpPr>
          <p:nvPr>
            <p:ph idx="1"/>
          </p:nvPr>
        </p:nvSpPr>
        <p:spPr/>
        <p:txBody>
          <a:bodyPr/>
          <a:lstStyle/>
          <a:p>
            <a:r>
              <a:rPr lang="en-US" dirty="0" smtClean="0"/>
              <a:t>The code and instructions on your first application is contained within SAPUI5_Tutorials.doc</a:t>
            </a:r>
          </a:p>
          <a:p>
            <a:r>
              <a:rPr lang="en-US" dirty="0" smtClean="0"/>
              <a:t>Tutorial 1 will cover the following:</a:t>
            </a:r>
          </a:p>
          <a:p>
            <a:pPr lvl="1"/>
            <a:r>
              <a:rPr lang="en-US" dirty="0" smtClean="0"/>
              <a:t>Create the base files of an HTML file.</a:t>
            </a:r>
          </a:p>
          <a:p>
            <a:pPr lvl="1"/>
            <a:r>
              <a:rPr lang="en-US" dirty="0" smtClean="0"/>
              <a:t>Integrate an external </a:t>
            </a:r>
            <a:r>
              <a:rPr lang="en-US" dirty="0" err="1" smtClean="0"/>
              <a:t>javascript</a:t>
            </a:r>
            <a:r>
              <a:rPr lang="en-US" dirty="0" smtClean="0"/>
              <a:t> file into the file.</a:t>
            </a:r>
          </a:p>
          <a:p>
            <a:pPr lvl="1"/>
            <a:r>
              <a:rPr lang="en-US" dirty="0" smtClean="0"/>
              <a:t>Handle an event by calling an event-handling function.</a:t>
            </a:r>
          </a:p>
          <a:p>
            <a:pPr lvl="1"/>
            <a:r>
              <a:rPr lang="en-US" dirty="0" smtClean="0"/>
              <a:t>The result of this first example will look like this:</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32</a:t>
            </a:fld>
            <a:endParaRPr lang="en-US"/>
          </a:p>
        </p:txBody>
      </p:sp>
      <p:pic>
        <p:nvPicPr>
          <p:cNvPr id="5" name="Picture 4"/>
          <p:cNvPicPr/>
          <p:nvPr/>
        </p:nvPicPr>
        <p:blipFill rotWithShape="1">
          <a:blip r:embed="rId2"/>
          <a:srcRect l="3366" t="8000" r="79314" b="56000"/>
          <a:stretch/>
        </p:blipFill>
        <p:spPr bwMode="auto">
          <a:xfrm>
            <a:off x="2608015" y="4006618"/>
            <a:ext cx="3888432" cy="2516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1057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variables into and out of a function</a:t>
            </a:r>
            <a:endParaRPr lang="en-US" dirty="0"/>
          </a:p>
        </p:txBody>
      </p:sp>
      <p:sp>
        <p:nvSpPr>
          <p:cNvPr id="3" name="Content Placeholder 2"/>
          <p:cNvSpPr>
            <a:spLocks noGrp="1"/>
          </p:cNvSpPr>
          <p:nvPr>
            <p:ph idx="1"/>
          </p:nvPr>
        </p:nvSpPr>
        <p:spPr>
          <a:xfrm>
            <a:off x="696118" y="1419226"/>
            <a:ext cx="9296401" cy="778023"/>
          </a:xfrm>
        </p:spPr>
        <p:txBody>
          <a:bodyPr/>
          <a:lstStyle/>
          <a:p>
            <a:r>
              <a:rPr lang="en-US" dirty="0" smtClean="0"/>
              <a:t>Create a function that multiply two variables and return the  result:</a:t>
            </a:r>
          </a:p>
          <a:p>
            <a:r>
              <a:rPr lang="en-US" dirty="0" smtClean="0"/>
              <a:t>The function:</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33</a:t>
            </a:fld>
            <a:endParaRPr lang="en-US"/>
          </a:p>
        </p:txBody>
      </p:sp>
      <p:sp>
        <p:nvSpPr>
          <p:cNvPr id="5" name="Rectangle 4"/>
          <p:cNvSpPr/>
          <p:nvPr/>
        </p:nvSpPr>
        <p:spPr>
          <a:xfrm>
            <a:off x="951831" y="2197249"/>
            <a:ext cx="5040560"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f</a:t>
            </a:r>
            <a:r>
              <a:rPr lang="en-US" dirty="0" smtClean="0">
                <a:latin typeface="Microsoft Yi Baiti" pitchFamily="66" charset="0"/>
                <a:ea typeface="Microsoft Yi Baiti" pitchFamily="66" charset="0"/>
              </a:rPr>
              <a:t>unction multiply(a, b){</a:t>
            </a:r>
          </a:p>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y =a * b;</a:t>
            </a:r>
          </a:p>
          <a:p>
            <a:r>
              <a:rPr lang="en-US" dirty="0">
                <a:latin typeface="Microsoft Yi Baiti" pitchFamily="66" charset="0"/>
                <a:ea typeface="Microsoft Yi Baiti" pitchFamily="66" charset="0"/>
              </a:rPr>
              <a:t>r</a:t>
            </a:r>
            <a:r>
              <a:rPr lang="en-US" dirty="0" smtClean="0">
                <a:latin typeface="Microsoft Yi Baiti" pitchFamily="66" charset="0"/>
                <a:ea typeface="Microsoft Yi Baiti" pitchFamily="66" charset="0"/>
              </a:rPr>
              <a:t>eturn y;</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5056288" y="2202602"/>
            <a:ext cx="5400600" cy="1061829"/>
          </a:xfrm>
          <a:prstGeom prst="rect">
            <a:avLst/>
          </a:prstGeom>
          <a:noFill/>
        </p:spPr>
        <p:txBody>
          <a:bodyPr wrap="square" rtlCol="0">
            <a:spAutoFit/>
          </a:bodyPr>
          <a:lstStyle/>
          <a:p>
            <a:r>
              <a:rPr lang="en-US" dirty="0" smtClean="0"/>
              <a:t>A and b is the two variables, </a:t>
            </a:r>
          </a:p>
          <a:p>
            <a:r>
              <a:rPr lang="en-US" dirty="0" smtClean="0"/>
              <a:t>Y is a new variable that is created to hold the answer;</a:t>
            </a:r>
            <a:endParaRPr lang="en-US" dirty="0"/>
          </a:p>
        </p:txBody>
      </p:sp>
      <p:cxnSp>
        <p:nvCxnSpPr>
          <p:cNvPr id="10" name="Straight Arrow Connector 9"/>
          <p:cNvCxnSpPr>
            <a:stCxn id="8" idx="1"/>
          </p:cNvCxnSpPr>
          <p:nvPr/>
        </p:nvCxnSpPr>
        <p:spPr>
          <a:xfrm flipH="1" flipV="1">
            <a:off x="3184079" y="2557289"/>
            <a:ext cx="1872209" cy="176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336207" y="2922072"/>
            <a:ext cx="3987887" cy="415498"/>
          </a:xfrm>
          <a:prstGeom prst="rect">
            <a:avLst/>
          </a:prstGeom>
          <a:noFill/>
        </p:spPr>
        <p:txBody>
          <a:bodyPr wrap="none" rtlCol="0">
            <a:spAutoFit/>
          </a:bodyPr>
          <a:lstStyle/>
          <a:p>
            <a:r>
              <a:rPr lang="en-US" dirty="0" smtClean="0"/>
              <a:t>The value returned by the function</a:t>
            </a:r>
            <a:endParaRPr lang="en-US" dirty="0"/>
          </a:p>
        </p:txBody>
      </p:sp>
      <p:cxnSp>
        <p:nvCxnSpPr>
          <p:cNvPr id="13" name="Straight Arrow Connector 12"/>
          <p:cNvCxnSpPr>
            <a:stCxn id="11" idx="1"/>
          </p:cNvCxnSpPr>
          <p:nvPr/>
        </p:nvCxnSpPr>
        <p:spPr>
          <a:xfrm flipH="1">
            <a:off x="1887935" y="3129821"/>
            <a:ext cx="2448272" cy="134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9783" y="3869983"/>
            <a:ext cx="9693038" cy="415498"/>
          </a:xfrm>
          <a:prstGeom prst="rect">
            <a:avLst/>
          </a:prstGeom>
          <a:noFill/>
        </p:spPr>
        <p:txBody>
          <a:bodyPr wrap="none" rtlCol="0">
            <a:spAutoFit/>
          </a:bodyPr>
          <a:lstStyle/>
          <a:p>
            <a:r>
              <a:rPr lang="en-US" dirty="0" smtClean="0"/>
              <a:t>If the above function is called in the button function created in the previous example:</a:t>
            </a:r>
            <a:endParaRPr lang="en-US" dirty="0"/>
          </a:p>
        </p:txBody>
      </p:sp>
      <p:sp>
        <p:nvSpPr>
          <p:cNvPr id="15" name="Rectangle 14"/>
          <p:cNvSpPr/>
          <p:nvPr/>
        </p:nvSpPr>
        <p:spPr>
          <a:xfrm>
            <a:off x="951831" y="4285481"/>
            <a:ext cx="5040560" cy="2232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Function button(){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 = 5;</a:t>
            </a:r>
          </a:p>
          <a:p>
            <a:r>
              <a:rPr lang="en-US" dirty="0">
                <a:latin typeface="Microsoft Yi Baiti" pitchFamily="66" charset="0"/>
                <a:ea typeface="Microsoft Yi Baiti" pitchFamily="66" charset="0"/>
              </a:rPr>
              <a:t>//call the multiply function</a:t>
            </a:r>
          </a:p>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 = multiply(6, </a:t>
            </a:r>
            <a:r>
              <a:rPr lang="en-US" dirty="0" err="1" smtClean="0">
                <a:latin typeface="Microsoft Yi Baiti" pitchFamily="66" charset="0"/>
                <a:ea typeface="Microsoft Yi Baiti" pitchFamily="66" charset="0"/>
              </a:rPr>
              <a:t>num</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a:t>
            </a:r>
            <a:r>
              <a:rPr lang="en-US" dirty="0" smtClean="0">
                <a:latin typeface="Microsoft Yi Baiti" pitchFamily="66" charset="0"/>
                <a:ea typeface="Microsoft Yi Baiti" pitchFamily="66" charset="0"/>
              </a:rPr>
              <a:t>lert(</a:t>
            </a:r>
            <a:r>
              <a:rPr lang="en-US" dirty="0" err="1" smtClean="0">
                <a:latin typeface="Microsoft Yi Baiti" pitchFamily="66" charset="0"/>
                <a:ea typeface="Microsoft Yi Baiti" pitchFamily="66" charset="0"/>
              </a:rPr>
              <a:t>hold_answer</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a:t>
            </a:r>
            <a:r>
              <a:rPr lang="en-US" dirty="0" smtClean="0">
                <a:latin typeface="Microsoft Yi Baiti" pitchFamily="66" charset="0"/>
                <a:ea typeface="Microsoft Yi Baiti" pitchFamily="66" charset="0"/>
              </a:rPr>
              <a:t> </a:t>
            </a:r>
            <a:endParaRPr lang="en-US" dirty="0">
              <a:latin typeface="Microsoft Yi Baiti" pitchFamily="66" charset="0"/>
              <a:ea typeface="Microsoft Yi Baiti" pitchFamily="66" charset="0"/>
            </a:endParaRPr>
          </a:p>
        </p:txBody>
      </p:sp>
      <p:sp>
        <p:nvSpPr>
          <p:cNvPr id="17" name="TextBox 16"/>
          <p:cNvSpPr txBox="1"/>
          <p:nvPr/>
        </p:nvSpPr>
        <p:spPr>
          <a:xfrm>
            <a:off x="3832151" y="4573513"/>
            <a:ext cx="4888261" cy="415498"/>
          </a:xfrm>
          <a:prstGeom prst="rect">
            <a:avLst/>
          </a:prstGeom>
          <a:noFill/>
        </p:spPr>
        <p:txBody>
          <a:bodyPr wrap="none" rtlCol="0">
            <a:spAutoFit/>
          </a:bodyPr>
          <a:lstStyle/>
          <a:p>
            <a:r>
              <a:rPr lang="en-US" dirty="0" smtClean="0"/>
              <a:t>This is a comment and will not be executed</a:t>
            </a:r>
            <a:endParaRPr lang="en-US" dirty="0"/>
          </a:p>
        </p:txBody>
      </p:sp>
      <p:cxnSp>
        <p:nvCxnSpPr>
          <p:cNvPr id="19" name="Straight Arrow Connector 18"/>
          <p:cNvCxnSpPr>
            <a:stCxn id="17" idx="1"/>
          </p:cNvCxnSpPr>
          <p:nvPr/>
        </p:nvCxnSpPr>
        <p:spPr>
          <a:xfrm flipH="1">
            <a:off x="3028447" y="4781262"/>
            <a:ext cx="803704" cy="440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871558" y="4385942"/>
            <a:ext cx="4649226" cy="2031325"/>
          </a:xfrm>
          <a:prstGeom prst="rect">
            <a:avLst/>
          </a:prstGeom>
          <a:noFill/>
        </p:spPr>
        <p:txBody>
          <a:bodyPr wrap="square" rtlCol="0">
            <a:spAutoFit/>
          </a:bodyPr>
          <a:lstStyle/>
          <a:p>
            <a:r>
              <a:rPr lang="en-US" dirty="0" smtClean="0"/>
              <a:t>The multiply function will return the answer of 5*6, the answer will be printed out by the alert function.</a:t>
            </a:r>
          </a:p>
          <a:p>
            <a:r>
              <a:rPr lang="en-US" dirty="0" smtClean="0"/>
              <a:t>The alert function can also be used for debugging, but it will be seen by the user if not removed</a:t>
            </a:r>
            <a:endParaRPr lang="en-US" dirty="0"/>
          </a:p>
        </p:txBody>
      </p:sp>
      <p:cxnSp>
        <p:nvCxnSpPr>
          <p:cNvPr id="22" name="Straight Arrow Connector 21"/>
          <p:cNvCxnSpPr>
            <a:stCxn id="20" idx="1"/>
          </p:cNvCxnSpPr>
          <p:nvPr/>
        </p:nvCxnSpPr>
        <p:spPr>
          <a:xfrm flipH="1">
            <a:off x="4552231" y="5401605"/>
            <a:ext cx="319327" cy="1800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667" y="3567809"/>
            <a:ext cx="4649110" cy="195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5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2" presetClass="entr" presetSubtype="4"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2" presetClass="entr" presetSubtype="4" fill="hold" nodeType="withEffect">
                                  <p:stCondLst>
                                    <p:cond delay="0"/>
                                  </p:stCondLst>
                                  <p:childTnLst>
                                    <p:set>
                                      <p:cBhvr>
                                        <p:cTn id="70" dur="1" fill="hold">
                                          <p:stCondLst>
                                            <p:cond delay="0"/>
                                          </p:stCondLst>
                                        </p:cTn>
                                        <p:tgtEl>
                                          <p:spTgt spid="2050"/>
                                        </p:tgtEl>
                                        <p:attrNameLst>
                                          <p:attrName>style.visibility</p:attrName>
                                        </p:attrNameLst>
                                      </p:cBhvr>
                                      <p:to>
                                        <p:strVal val="visible"/>
                                      </p:to>
                                    </p:set>
                                    <p:anim calcmode="lin" valueType="num">
                                      <p:cBhvr additive="base">
                                        <p:cTn id="71" dur="500" fill="hold"/>
                                        <p:tgtEl>
                                          <p:spTgt spid="2050"/>
                                        </p:tgtEl>
                                        <p:attrNameLst>
                                          <p:attrName>ppt_x</p:attrName>
                                        </p:attrNameLst>
                                      </p:cBhvr>
                                      <p:tavLst>
                                        <p:tav tm="0">
                                          <p:val>
                                            <p:strVal val="#ppt_x"/>
                                          </p:val>
                                        </p:tav>
                                        <p:tav tm="100000">
                                          <p:val>
                                            <p:strVal val="#ppt_x"/>
                                          </p:val>
                                        </p:tav>
                                      </p:tavLst>
                                    </p:anim>
                                    <p:anim calcmode="lin" valueType="num">
                                      <p:cBhvr additive="base">
                                        <p:cTn id="7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P spid="11" grpId="0"/>
      <p:bldP spid="11" grpId="1"/>
      <p:bldP spid="14" grpId="0"/>
      <p:bldP spid="15" grpId="0" animBg="1"/>
      <p:bldP spid="17" grpId="0"/>
      <p:bldP spid="17" grpId="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a:xfrm>
            <a:off x="696118" y="1419226"/>
            <a:ext cx="9296401" cy="2074167"/>
          </a:xfrm>
        </p:spPr>
        <p:txBody>
          <a:bodyPr>
            <a:normAutofit/>
          </a:bodyPr>
          <a:lstStyle/>
          <a:p>
            <a:r>
              <a:rPr lang="en-US" dirty="0" err="1" smtClean="0"/>
              <a:t>Javascript</a:t>
            </a:r>
            <a:r>
              <a:rPr lang="en-US" dirty="0" smtClean="0"/>
              <a:t> is an object-oriented language, thus each element of the web page is treated as an object.</a:t>
            </a:r>
          </a:p>
          <a:p>
            <a:pPr lvl="1"/>
            <a:r>
              <a:rPr lang="en-US" dirty="0" smtClean="0"/>
              <a:t>Each object has its own properties and comprises its own methods.</a:t>
            </a:r>
          </a:p>
          <a:p>
            <a:r>
              <a:rPr lang="en-US" dirty="0" smtClean="0"/>
              <a:t>Example: The predefined window object represents the entire browser window.</a:t>
            </a:r>
          </a:p>
          <a:p>
            <a:pPr lvl="1"/>
            <a:r>
              <a:rPr lang="en-US" dirty="0" smtClean="0"/>
              <a:t>The properties of the window object includes properties such as the size.</a:t>
            </a:r>
          </a:p>
          <a:p>
            <a:pPr lvl="1"/>
            <a:r>
              <a:rPr lang="en-US" dirty="0" smtClean="0"/>
              <a:t>The methods used by the window object is methods such as the alert method.</a:t>
            </a:r>
          </a:p>
          <a:p>
            <a:pPr marL="520700" lvl="1" indent="0">
              <a:buNone/>
            </a:pP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34</a:t>
            </a:fld>
            <a:endParaRPr lang="en-US"/>
          </a:p>
        </p:txBody>
      </p:sp>
      <p:sp>
        <p:nvSpPr>
          <p:cNvPr id="5" name="TextBox 4"/>
          <p:cNvSpPr txBox="1"/>
          <p:nvPr/>
        </p:nvSpPr>
        <p:spPr>
          <a:xfrm>
            <a:off x="447775" y="3371850"/>
            <a:ext cx="2284984" cy="415498"/>
          </a:xfrm>
          <a:prstGeom prst="rect">
            <a:avLst/>
          </a:prstGeom>
          <a:noFill/>
        </p:spPr>
        <p:txBody>
          <a:bodyPr wrap="none" rtlCol="0">
            <a:spAutoFit/>
          </a:bodyPr>
          <a:lstStyle/>
          <a:p>
            <a:r>
              <a:rPr lang="en-US" dirty="0" smtClean="0"/>
              <a:t>Creating an Object:</a:t>
            </a:r>
            <a:endParaRPr lang="en-US" dirty="0"/>
          </a:p>
        </p:txBody>
      </p:sp>
      <p:sp>
        <p:nvSpPr>
          <p:cNvPr id="6" name="Rectangle 5"/>
          <p:cNvSpPr/>
          <p:nvPr/>
        </p:nvSpPr>
        <p:spPr>
          <a:xfrm>
            <a:off x="951831" y="4357489"/>
            <a:ext cx="6048672" cy="21602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obj1 {</a:t>
            </a:r>
          </a:p>
          <a:p>
            <a:r>
              <a:rPr lang="en-US" dirty="0" smtClean="0">
                <a:latin typeface="Microsoft Yi Baiti" pitchFamily="66" charset="0"/>
                <a:ea typeface="Microsoft Yi Baiti" pitchFamily="66" charset="0"/>
              </a:rPr>
              <a:t>	charac1 : ‘value1’,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charac2 : ’value2’</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method1 : function() {</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alert(‘the </a:t>
            </a:r>
            <a:r>
              <a:rPr lang="en-US" dirty="0" err="1" smtClean="0">
                <a:latin typeface="Microsoft Yi Baiti" pitchFamily="66" charset="0"/>
                <a:ea typeface="Microsoft Yi Baiti" pitchFamily="66" charset="0"/>
              </a:rPr>
              <a:t>vlaue</a:t>
            </a:r>
            <a:r>
              <a:rPr lang="en-US" dirty="0" smtClean="0">
                <a:latin typeface="Microsoft Yi Baiti" pitchFamily="66" charset="0"/>
                <a:ea typeface="Microsoft Yi Baiti" pitchFamily="66" charset="0"/>
              </a:rPr>
              <a:t> is’ + this.charac1);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p>
        </p:txBody>
      </p:sp>
      <p:sp>
        <p:nvSpPr>
          <p:cNvPr id="7" name="Rectangle 6"/>
          <p:cNvSpPr/>
          <p:nvPr/>
        </p:nvSpPr>
        <p:spPr>
          <a:xfrm>
            <a:off x="951831" y="3787349"/>
            <a:ext cx="6048672" cy="4261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err="1">
                <a:latin typeface="Microsoft Yi Baiti" pitchFamily="66" charset="0"/>
                <a:ea typeface="Microsoft Yi Baiti" pitchFamily="66" charset="0"/>
              </a:rPr>
              <a:t>v</a:t>
            </a:r>
            <a:r>
              <a:rPr lang="en-US" dirty="0" err="1" smtClean="0">
                <a:latin typeface="Microsoft Yi Baiti" pitchFamily="66" charset="0"/>
                <a:ea typeface="Microsoft Yi Baiti" pitchFamily="66" charset="0"/>
              </a:rPr>
              <a:t>ar</a:t>
            </a:r>
            <a:r>
              <a:rPr lang="en-US" dirty="0" smtClean="0">
                <a:latin typeface="Microsoft Yi Baiti" pitchFamily="66" charset="0"/>
                <a:ea typeface="Microsoft Yi Baiti" pitchFamily="66" charset="0"/>
              </a:rPr>
              <a:t> obj1 = new Object();				</a:t>
            </a:r>
            <a:r>
              <a:rPr lang="en-US" dirty="0" smtClean="0">
                <a:latin typeface="+mj-lt"/>
                <a:ea typeface="Microsoft Yi Baiti" pitchFamily="66" charset="0"/>
              </a:rPr>
              <a:t>OR</a:t>
            </a:r>
            <a:endParaRPr lang="en-US" dirty="0">
              <a:latin typeface="Microsoft Yi Baiti" pitchFamily="66" charset="0"/>
              <a:ea typeface="Microsoft Yi Baiti" pitchFamily="66" charset="0"/>
            </a:endParaRPr>
          </a:p>
        </p:txBody>
      </p:sp>
      <p:sp>
        <p:nvSpPr>
          <p:cNvPr id="8" name="TextBox 7"/>
          <p:cNvSpPr txBox="1"/>
          <p:nvPr/>
        </p:nvSpPr>
        <p:spPr>
          <a:xfrm>
            <a:off x="3975830" y="3371851"/>
            <a:ext cx="5130828" cy="415498"/>
          </a:xfrm>
          <a:prstGeom prst="rect">
            <a:avLst/>
          </a:prstGeom>
          <a:noFill/>
        </p:spPr>
        <p:txBody>
          <a:bodyPr wrap="none" rtlCol="0">
            <a:spAutoFit/>
          </a:bodyPr>
          <a:lstStyle/>
          <a:p>
            <a:r>
              <a:rPr lang="en-US" dirty="0" smtClean="0"/>
              <a:t>Using keyword </a:t>
            </a:r>
            <a:r>
              <a:rPr lang="en-US" i="1" dirty="0" smtClean="0"/>
              <a:t>new</a:t>
            </a:r>
            <a:r>
              <a:rPr lang="en-US" dirty="0" smtClean="0"/>
              <a:t> with </a:t>
            </a:r>
            <a:r>
              <a:rPr lang="en-US" u="sng" dirty="0" smtClean="0"/>
              <a:t>constructor</a:t>
            </a:r>
            <a:r>
              <a:rPr lang="en-US" dirty="0" smtClean="0"/>
              <a:t> </a:t>
            </a:r>
            <a:r>
              <a:rPr lang="en-US" i="1" dirty="0" smtClean="0"/>
              <a:t>Object()</a:t>
            </a:r>
            <a:endParaRPr lang="en-US" i="1" dirty="0"/>
          </a:p>
        </p:txBody>
      </p:sp>
      <p:cxnSp>
        <p:nvCxnSpPr>
          <p:cNvPr id="10" name="Straight Arrow Connector 9"/>
          <p:cNvCxnSpPr/>
          <p:nvPr/>
        </p:nvCxnSpPr>
        <p:spPr>
          <a:xfrm flipH="1">
            <a:off x="2536007" y="3579600"/>
            <a:ext cx="1439823" cy="4208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87333" y="4763234"/>
            <a:ext cx="1320041" cy="415498"/>
          </a:xfrm>
          <a:prstGeom prst="rect">
            <a:avLst/>
          </a:prstGeom>
          <a:noFill/>
        </p:spPr>
        <p:txBody>
          <a:bodyPr wrap="none" rtlCol="0">
            <a:spAutoFit/>
          </a:bodyPr>
          <a:lstStyle/>
          <a:p>
            <a:r>
              <a:rPr lang="en-US" dirty="0" smtClean="0"/>
              <a:t>Properties</a:t>
            </a:r>
            <a:endParaRPr lang="en-US" dirty="0"/>
          </a:p>
        </p:txBody>
      </p:sp>
      <p:sp>
        <p:nvSpPr>
          <p:cNvPr id="13" name="TextBox 12"/>
          <p:cNvSpPr txBox="1"/>
          <p:nvPr/>
        </p:nvSpPr>
        <p:spPr>
          <a:xfrm>
            <a:off x="5854366" y="5504974"/>
            <a:ext cx="1169038" cy="415498"/>
          </a:xfrm>
          <a:prstGeom prst="rect">
            <a:avLst/>
          </a:prstGeom>
          <a:noFill/>
        </p:spPr>
        <p:txBody>
          <a:bodyPr wrap="none" rtlCol="0">
            <a:spAutoFit/>
          </a:bodyPr>
          <a:lstStyle/>
          <a:p>
            <a:r>
              <a:rPr lang="en-US" dirty="0"/>
              <a:t>M</a:t>
            </a:r>
            <a:r>
              <a:rPr lang="en-US" dirty="0" smtClean="0"/>
              <a:t>ethods</a:t>
            </a:r>
            <a:endParaRPr lang="en-US" dirty="0"/>
          </a:p>
        </p:txBody>
      </p:sp>
      <p:cxnSp>
        <p:nvCxnSpPr>
          <p:cNvPr id="15" name="Straight Arrow Connector 14"/>
          <p:cNvCxnSpPr/>
          <p:nvPr/>
        </p:nvCxnSpPr>
        <p:spPr>
          <a:xfrm flipH="1">
            <a:off x="3616127" y="4970983"/>
            <a:ext cx="20712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264199" y="5504974"/>
            <a:ext cx="1590167" cy="207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40263" y="5951681"/>
            <a:ext cx="5152256" cy="738664"/>
          </a:xfrm>
          <a:prstGeom prst="rect">
            <a:avLst/>
          </a:prstGeom>
          <a:noFill/>
        </p:spPr>
        <p:txBody>
          <a:bodyPr wrap="square" rtlCol="0">
            <a:spAutoFit/>
          </a:bodyPr>
          <a:lstStyle/>
          <a:p>
            <a:r>
              <a:rPr lang="en-US" dirty="0" smtClean="0"/>
              <a:t>Use keyword this to </a:t>
            </a:r>
            <a:r>
              <a:rPr lang="en-US" dirty="0" err="1" smtClean="0"/>
              <a:t>acces</a:t>
            </a:r>
            <a:r>
              <a:rPr lang="en-US" dirty="0" smtClean="0"/>
              <a:t> the context object within that object</a:t>
            </a:r>
            <a:endParaRPr lang="en-US" dirty="0"/>
          </a:p>
        </p:txBody>
      </p:sp>
      <p:cxnSp>
        <p:nvCxnSpPr>
          <p:cNvPr id="20" name="Straight Arrow Connector 19"/>
          <p:cNvCxnSpPr>
            <a:stCxn id="18" idx="1"/>
          </p:cNvCxnSpPr>
          <p:nvPr/>
        </p:nvCxnSpPr>
        <p:spPr>
          <a:xfrm flipH="1" flipV="1">
            <a:off x="4408215" y="5951681"/>
            <a:ext cx="432048"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033683" y="4357489"/>
            <a:ext cx="3193118" cy="2354491"/>
          </a:xfrm>
          <a:prstGeom prst="rect">
            <a:avLst/>
          </a:prstGeom>
          <a:solidFill>
            <a:schemeClr val="tx1">
              <a:lumMod val="20000"/>
              <a:lumOff val="80000"/>
            </a:schemeClr>
          </a:solidFill>
        </p:spPr>
        <p:txBody>
          <a:bodyPr wrap="none" rtlCol="0">
            <a:spAutoFit/>
          </a:bodyPr>
          <a:lstStyle/>
          <a:p>
            <a:r>
              <a:rPr lang="en-US" dirty="0" smtClean="0">
                <a:solidFill>
                  <a:srgbClr val="FF0000"/>
                </a:solidFill>
              </a:rPr>
              <a:t>The abbreviated form </a:t>
            </a:r>
          </a:p>
          <a:p>
            <a:r>
              <a:rPr lang="en-US" dirty="0" smtClean="0">
                <a:solidFill>
                  <a:srgbClr val="FF0000"/>
                </a:solidFill>
              </a:rPr>
              <a:t>{key 1: value1, key2: value2</a:t>
            </a:r>
          </a:p>
          <a:p>
            <a:r>
              <a:rPr lang="en-US" dirty="0" smtClean="0">
                <a:solidFill>
                  <a:srgbClr val="FF0000"/>
                </a:solidFill>
              </a:rPr>
              <a:t>, … : .. }</a:t>
            </a:r>
          </a:p>
          <a:p>
            <a:r>
              <a:rPr lang="en-US" dirty="0" smtClean="0">
                <a:solidFill>
                  <a:srgbClr val="FF0000"/>
                </a:solidFill>
              </a:rPr>
              <a:t>Is called JSON</a:t>
            </a:r>
          </a:p>
          <a:p>
            <a:r>
              <a:rPr lang="en-US" dirty="0" smtClean="0">
                <a:solidFill>
                  <a:srgbClr val="FF0000"/>
                </a:solidFill>
              </a:rPr>
              <a:t>JavaScript </a:t>
            </a:r>
            <a:r>
              <a:rPr lang="en-US" dirty="0">
                <a:solidFill>
                  <a:srgbClr val="FF0000"/>
                </a:solidFill>
              </a:rPr>
              <a:t>O</a:t>
            </a:r>
            <a:r>
              <a:rPr lang="en-US" dirty="0" smtClean="0">
                <a:solidFill>
                  <a:srgbClr val="FF0000"/>
                </a:solidFill>
              </a:rPr>
              <a:t>bject Notation</a:t>
            </a:r>
          </a:p>
          <a:p>
            <a:r>
              <a:rPr lang="en-US" dirty="0" smtClean="0">
                <a:solidFill>
                  <a:srgbClr val="FF0000"/>
                </a:solidFill>
              </a:rPr>
              <a:t>We will refer back to this </a:t>
            </a:r>
          </a:p>
          <a:p>
            <a:r>
              <a:rPr lang="en-US" dirty="0" smtClean="0">
                <a:solidFill>
                  <a:srgbClr val="FF0000"/>
                </a:solidFill>
              </a:rPr>
              <a:t>notation later in this course</a:t>
            </a:r>
            <a:endParaRPr lang="en-US" dirty="0">
              <a:solidFill>
                <a:srgbClr val="FF0000"/>
              </a:solidFill>
            </a:endParaRPr>
          </a:p>
        </p:txBody>
      </p:sp>
    </p:spTree>
    <p:extLst>
      <p:ext uri="{BB962C8B-B14F-4D97-AF65-F5344CB8AC3E}">
        <p14:creationId xmlns:p14="http://schemas.microsoft.com/office/powerpoint/2010/main" val="59948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8" grpId="1"/>
      <p:bldP spid="12" grpId="0"/>
      <p:bldP spid="12" grpId="1"/>
      <p:bldP spid="13" grpId="0"/>
      <p:bldP spid="13" grpId="1"/>
      <p:bldP spid="18" grpId="0"/>
      <p:bldP spid="18" grpId="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696118" y="1419226"/>
            <a:ext cx="9296401" cy="3874367"/>
          </a:xfrm>
        </p:spPr>
        <p:txBody>
          <a:bodyPr/>
          <a:lstStyle/>
          <a:p>
            <a:pPr marL="0" indent="0">
              <a:buNone/>
            </a:pPr>
            <a:r>
              <a:rPr lang="en-US" dirty="0" smtClean="0"/>
              <a:t>Create a variable:</a:t>
            </a:r>
          </a:p>
          <a:p>
            <a:pPr marL="0" indent="0">
              <a:buNone/>
            </a:pPr>
            <a:r>
              <a:rPr lang="en-US" dirty="0"/>
              <a:t>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variable1 = ‘text’;</a:t>
            </a:r>
          </a:p>
          <a:p>
            <a:pPr marL="0" indent="0">
              <a:buNone/>
            </a:pPr>
            <a:r>
              <a:rPr lang="en-US" dirty="0" smtClean="0">
                <a:latin typeface="+mj-lt"/>
              </a:rPr>
              <a:t>Variable types:</a:t>
            </a:r>
          </a:p>
          <a:p>
            <a:pPr marL="0" indent="0">
              <a:buNone/>
            </a:pPr>
            <a:r>
              <a:rPr lang="en-US" dirty="0">
                <a:latin typeface="+mj-lt"/>
              </a:rPr>
              <a:t>	</a:t>
            </a:r>
            <a:r>
              <a:rPr lang="en-US" dirty="0" smtClean="0">
                <a:latin typeface="+mj-lt"/>
              </a:rPr>
              <a:t>a variable types differ because it determines the space it requires as well as the way it 	would be handled.</a:t>
            </a:r>
          </a:p>
          <a:p>
            <a:pPr marL="0" indent="0">
              <a:buNone/>
            </a:pPr>
            <a:endParaRPr lang="en-US" dirty="0">
              <a:latin typeface="+mj-lt"/>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3488638"/>
              </p:ext>
            </p:extLst>
          </p:nvPr>
        </p:nvGraphicFramePr>
        <p:xfrm>
          <a:off x="1671911" y="3105170"/>
          <a:ext cx="7125760" cy="24688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Type</a:t>
                      </a:r>
                      <a:endParaRPr lang="en-US" dirty="0"/>
                    </a:p>
                  </a:txBody>
                  <a:tcPr/>
                </a:tc>
                <a:tc>
                  <a:txBody>
                    <a:bodyPr/>
                    <a:lstStyle/>
                    <a:p>
                      <a:r>
                        <a:rPr lang="en-US" dirty="0" smtClean="0"/>
                        <a:t>Syntax</a:t>
                      </a:r>
                      <a:endParaRPr lang="en-US" dirty="0"/>
                    </a:p>
                  </a:txBody>
                  <a:tcPr/>
                </a:tc>
              </a:tr>
              <a:tr h="370840">
                <a:tc>
                  <a:txBody>
                    <a:bodyPr/>
                    <a:lstStyle/>
                    <a:p>
                      <a:r>
                        <a:rPr lang="en-US" dirty="0" smtClean="0"/>
                        <a:t>String</a:t>
                      </a:r>
                      <a:endParaRPr lang="en-US" dirty="0"/>
                    </a:p>
                  </a:txBody>
                  <a:tcPr/>
                </a:tc>
                <a:tc>
                  <a:txBody>
                    <a:bodyPr/>
                    <a:lstStyle/>
                    <a:p>
                      <a:r>
                        <a:rPr lang="en-US" dirty="0" err="1" smtClean="0"/>
                        <a:t>var</a:t>
                      </a:r>
                      <a:r>
                        <a:rPr lang="en-US" dirty="0" smtClean="0"/>
                        <a:t> </a:t>
                      </a:r>
                      <a:r>
                        <a:rPr lang="en-US" dirty="0" err="1" smtClean="0"/>
                        <a:t>svar</a:t>
                      </a:r>
                      <a:r>
                        <a:rPr lang="en-US" dirty="0" smtClean="0"/>
                        <a:t> = ‘text’;</a:t>
                      </a:r>
                      <a:endParaRPr lang="en-US" dirty="0"/>
                    </a:p>
                  </a:txBody>
                  <a:tcPr/>
                </a:tc>
              </a:tr>
              <a:tr h="370840">
                <a:tc>
                  <a:txBody>
                    <a:bodyPr/>
                    <a:lstStyle/>
                    <a:p>
                      <a:r>
                        <a:rPr lang="en-US" dirty="0" smtClean="0"/>
                        <a:t>Integer</a:t>
                      </a:r>
                      <a:endParaRPr lang="en-US" dirty="0"/>
                    </a:p>
                  </a:txBody>
                  <a:tcPr/>
                </a:tc>
                <a:tc>
                  <a:txBody>
                    <a:bodyPr/>
                    <a:lstStyle/>
                    <a:p>
                      <a:r>
                        <a:rPr lang="en-US" dirty="0" err="1" smtClean="0"/>
                        <a:t>var</a:t>
                      </a:r>
                      <a:r>
                        <a:rPr lang="en-US" dirty="0" smtClean="0"/>
                        <a:t> </a:t>
                      </a:r>
                      <a:r>
                        <a:rPr lang="en-US" dirty="0" err="1" smtClean="0"/>
                        <a:t>ivar</a:t>
                      </a:r>
                      <a:r>
                        <a:rPr lang="en-US" dirty="0" smtClean="0"/>
                        <a:t> = 234;</a:t>
                      </a:r>
                    </a:p>
                  </a:txBody>
                  <a:tcPr/>
                </a:tc>
              </a:tr>
              <a:tr h="370840">
                <a:tc>
                  <a:txBody>
                    <a:bodyPr/>
                    <a:lstStyle/>
                    <a:p>
                      <a:r>
                        <a:rPr lang="en-US" dirty="0" smtClean="0"/>
                        <a:t>Float</a:t>
                      </a:r>
                      <a:endParaRPr lang="en-US" dirty="0"/>
                    </a:p>
                  </a:txBody>
                  <a:tcPr/>
                </a:tc>
                <a:tc>
                  <a:txBody>
                    <a:bodyPr/>
                    <a:lstStyle/>
                    <a:p>
                      <a:r>
                        <a:rPr lang="en-US" dirty="0" err="1" smtClean="0"/>
                        <a:t>var</a:t>
                      </a:r>
                      <a:r>
                        <a:rPr lang="en-US" dirty="0" smtClean="0"/>
                        <a:t> </a:t>
                      </a:r>
                      <a:r>
                        <a:rPr lang="en-US" dirty="0" err="1" smtClean="0"/>
                        <a:t>fvar</a:t>
                      </a:r>
                      <a:r>
                        <a:rPr lang="en-US" baseline="0" dirty="0" smtClean="0"/>
                        <a:t> = 23.23;</a:t>
                      </a:r>
                      <a:endParaRPr lang="en-US" dirty="0"/>
                    </a:p>
                  </a:txBody>
                  <a:tcPr/>
                </a:tc>
              </a:tr>
              <a:tr h="370840">
                <a:tc>
                  <a:txBody>
                    <a:bodyPr/>
                    <a:lstStyle/>
                    <a:p>
                      <a:r>
                        <a:rPr lang="en-US" dirty="0" smtClean="0"/>
                        <a:t>object</a:t>
                      </a:r>
                      <a:endParaRPr lang="en-US" dirty="0"/>
                    </a:p>
                  </a:txBody>
                  <a:tcPr/>
                </a:tc>
                <a:tc>
                  <a:txBody>
                    <a:bodyPr/>
                    <a:lstStyle/>
                    <a:p>
                      <a:r>
                        <a:rPr lang="en-US" dirty="0" err="1" smtClean="0"/>
                        <a:t>var</a:t>
                      </a:r>
                      <a:r>
                        <a:rPr lang="en-US" dirty="0" smtClean="0"/>
                        <a:t> Obj1 = new Object();</a:t>
                      </a:r>
                      <a:endParaRPr lang="en-US" dirty="0"/>
                    </a:p>
                  </a:txBody>
                  <a:tcPr/>
                </a:tc>
              </a:tr>
              <a:tr h="370840">
                <a:tc>
                  <a:txBody>
                    <a:bodyPr/>
                    <a:lstStyle/>
                    <a:p>
                      <a:r>
                        <a:rPr lang="en-US" dirty="0" err="1" smtClean="0"/>
                        <a:t>boolean</a:t>
                      </a:r>
                      <a:endParaRPr lang="en-US" dirty="0"/>
                    </a:p>
                  </a:txBody>
                  <a:tcPr/>
                </a:tc>
                <a:tc>
                  <a:txBody>
                    <a:bodyPr/>
                    <a:lstStyle/>
                    <a:p>
                      <a:r>
                        <a:rPr lang="en-US" dirty="0" err="1" smtClean="0"/>
                        <a:t>var</a:t>
                      </a:r>
                      <a:r>
                        <a:rPr lang="en-US" baseline="0" dirty="0" smtClean="0"/>
                        <a:t> </a:t>
                      </a:r>
                      <a:r>
                        <a:rPr lang="en-US" baseline="0" dirty="0" err="1" smtClean="0"/>
                        <a:t>bvar</a:t>
                      </a:r>
                      <a:r>
                        <a:rPr lang="en-US" baseline="0" dirty="0" smtClean="0"/>
                        <a:t> = true;</a:t>
                      </a:r>
                      <a:endParaRPr lang="en-US" dirty="0"/>
                    </a:p>
                  </a:txBody>
                  <a:tcPr/>
                </a:tc>
              </a:tr>
            </a:tbl>
          </a:graphicData>
        </a:graphic>
      </p:graphicFrame>
      <p:sp>
        <p:nvSpPr>
          <p:cNvPr id="8" name="TextBox 7"/>
          <p:cNvSpPr txBox="1"/>
          <p:nvPr/>
        </p:nvSpPr>
        <p:spPr>
          <a:xfrm>
            <a:off x="696118" y="5574050"/>
            <a:ext cx="9777485" cy="923330"/>
          </a:xfrm>
          <a:prstGeom prst="rect">
            <a:avLst/>
          </a:prstGeom>
          <a:noFill/>
        </p:spPr>
        <p:txBody>
          <a:bodyPr wrap="none" rtlCol="0">
            <a:spAutoFit/>
          </a:bodyPr>
          <a:lstStyle/>
          <a:p>
            <a:r>
              <a:rPr lang="en-US" sz="1800" dirty="0" err="1" smtClean="0"/>
              <a:t>NaN</a:t>
            </a:r>
            <a:r>
              <a:rPr lang="en-US" sz="1800" dirty="0" smtClean="0"/>
              <a:t>: not a number. This value is assigned to a variable if an integer operation could not be performed.</a:t>
            </a:r>
          </a:p>
          <a:p>
            <a:r>
              <a:rPr lang="en-US" sz="1800" dirty="0" smtClean="0"/>
              <a:t>The following line uses a function that returns a </a:t>
            </a:r>
            <a:r>
              <a:rPr lang="en-US" sz="1800" dirty="0" err="1" smtClean="0"/>
              <a:t>boolean</a:t>
            </a:r>
            <a:r>
              <a:rPr lang="en-US" sz="1800" dirty="0" smtClean="0"/>
              <a:t> value to check for the </a:t>
            </a:r>
            <a:r>
              <a:rPr lang="en-US" sz="1800" dirty="0" err="1" smtClean="0"/>
              <a:t>NaN</a:t>
            </a:r>
            <a:r>
              <a:rPr lang="en-US" sz="1800" dirty="0" smtClean="0"/>
              <a:t> value:</a:t>
            </a:r>
          </a:p>
          <a:p>
            <a:r>
              <a:rPr lang="en-US" sz="1800" dirty="0" err="1"/>
              <a:t>v</a:t>
            </a:r>
            <a:r>
              <a:rPr lang="en-US" sz="1800" dirty="0" err="1" smtClean="0"/>
              <a:t>ar</a:t>
            </a:r>
            <a:r>
              <a:rPr lang="en-US" sz="1800" dirty="0" smtClean="0"/>
              <a:t> </a:t>
            </a:r>
            <a:r>
              <a:rPr lang="en-US" sz="1800" dirty="0" err="1" smtClean="0"/>
              <a:t>bool</a:t>
            </a:r>
            <a:r>
              <a:rPr lang="en-US" sz="1800" dirty="0" smtClean="0"/>
              <a:t> = </a:t>
            </a:r>
            <a:r>
              <a:rPr lang="en-US" sz="1800" dirty="0" err="1" smtClean="0"/>
              <a:t>isNaN</a:t>
            </a:r>
            <a:r>
              <a:rPr lang="en-US" sz="1800" dirty="0" smtClean="0"/>
              <a:t>(</a:t>
            </a:r>
            <a:r>
              <a:rPr lang="en-US" sz="1800" dirty="0" err="1" smtClean="0"/>
              <a:t>ivar</a:t>
            </a:r>
            <a:r>
              <a:rPr lang="en-US" sz="1800" dirty="0" smtClean="0"/>
              <a:t>);  // </a:t>
            </a:r>
            <a:r>
              <a:rPr lang="en-US" sz="1800" dirty="0" err="1" smtClean="0"/>
              <a:t>bool</a:t>
            </a:r>
            <a:r>
              <a:rPr lang="en-US" sz="1800" dirty="0" smtClean="0"/>
              <a:t> = true is the </a:t>
            </a:r>
            <a:r>
              <a:rPr lang="en-US" sz="1800" dirty="0" err="1" smtClean="0"/>
              <a:t>vlue</a:t>
            </a:r>
            <a:r>
              <a:rPr lang="en-US" sz="1800" dirty="0" smtClean="0"/>
              <a:t> of </a:t>
            </a:r>
            <a:r>
              <a:rPr lang="en-US" sz="1800" dirty="0" err="1" smtClean="0"/>
              <a:t>ivar</a:t>
            </a:r>
            <a:r>
              <a:rPr lang="en-US" sz="1800" dirty="0" smtClean="0"/>
              <a:t> = </a:t>
            </a:r>
            <a:r>
              <a:rPr lang="en-US" sz="1800" dirty="0" err="1" smtClean="0"/>
              <a:t>NaN</a:t>
            </a:r>
            <a:endParaRPr lang="en-US" sz="1800" dirty="0"/>
          </a:p>
        </p:txBody>
      </p:sp>
      <p:sp>
        <p:nvSpPr>
          <p:cNvPr id="9" name="Rectangle 8"/>
          <p:cNvSpPr/>
          <p:nvPr/>
        </p:nvSpPr>
        <p:spPr>
          <a:xfrm>
            <a:off x="3760143" y="613073"/>
            <a:ext cx="5037528" cy="16561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Use </a:t>
            </a:r>
            <a:r>
              <a:rPr lang="en-US" dirty="0" err="1" smtClean="0"/>
              <a:t>typeof</a:t>
            </a:r>
            <a:r>
              <a:rPr lang="en-US" dirty="0" smtClean="0"/>
              <a:t> to determine the type of a variable,  any of the following values will be returned by the </a:t>
            </a:r>
            <a:r>
              <a:rPr lang="en-US" dirty="0" err="1" smtClean="0"/>
              <a:t>typeof</a:t>
            </a:r>
            <a:r>
              <a:rPr lang="en-US" dirty="0" smtClean="0"/>
              <a:t> </a:t>
            </a:r>
            <a:r>
              <a:rPr lang="en-US" dirty="0" err="1" smtClean="0"/>
              <a:t>operator:</a:t>
            </a:r>
            <a:r>
              <a:rPr lang="en-US" dirty="0" err="1" smtClean="0">
                <a:latin typeface="Microsoft Yi Baiti" pitchFamily="66" charset="0"/>
                <a:ea typeface="Microsoft Yi Baiti" pitchFamily="66" charset="0"/>
              </a:rPr>
              <a:t>undefined</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boolean</a:t>
            </a:r>
            <a:r>
              <a:rPr lang="en-US" dirty="0" smtClean="0">
                <a:latin typeface="Microsoft Yi Baiti" pitchFamily="66" charset="0"/>
                <a:ea typeface="Microsoft Yi Baiti" pitchFamily="66" charset="0"/>
              </a:rPr>
              <a:t>, function, number, object or string.</a:t>
            </a:r>
            <a:endParaRPr lang="en-US" dirty="0"/>
          </a:p>
        </p:txBody>
      </p:sp>
    </p:spTree>
    <p:extLst>
      <p:ext uri="{BB962C8B-B14F-4D97-AF65-F5344CB8AC3E}">
        <p14:creationId xmlns:p14="http://schemas.microsoft.com/office/powerpoint/2010/main" val="6140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49357158"/>
              </p:ext>
            </p:extLst>
          </p:nvPr>
        </p:nvGraphicFramePr>
        <p:xfrm>
          <a:off x="695325" y="1419225"/>
          <a:ext cx="9297987" cy="3017520"/>
        </p:xfrm>
        <a:graphic>
          <a:graphicData uri="http://schemas.openxmlformats.org/drawingml/2006/table">
            <a:tbl>
              <a:tblPr firstRow="1" bandRow="1">
                <a:tableStyleId>{5C22544A-7EE6-4342-B048-85BDC9FD1C3A}</a:tableStyleId>
              </a:tblPr>
              <a:tblGrid>
                <a:gridCol w="3099329"/>
                <a:gridCol w="3099329"/>
                <a:gridCol w="3099329"/>
              </a:tblGrid>
              <a:tr h="370840">
                <a:tc>
                  <a:txBody>
                    <a:bodyPr/>
                    <a:lstStyle/>
                    <a:p>
                      <a:r>
                        <a:rPr lang="en-US" dirty="0" smtClean="0"/>
                        <a:t>Arithmetic</a:t>
                      </a:r>
                      <a:r>
                        <a:rPr lang="en-US" baseline="0" dirty="0" smtClean="0"/>
                        <a:t> operator</a:t>
                      </a:r>
                      <a:endParaRPr lang="en-US" dirty="0"/>
                    </a:p>
                  </a:txBody>
                  <a:tcPr/>
                </a:tc>
                <a:tc>
                  <a:txBody>
                    <a:bodyPr/>
                    <a:lstStyle/>
                    <a:p>
                      <a:r>
                        <a:rPr lang="en-US" dirty="0" smtClean="0"/>
                        <a:t>Sign</a:t>
                      </a:r>
                      <a:endParaRPr lang="en-US" dirty="0"/>
                    </a:p>
                  </a:txBody>
                  <a:tcPr/>
                </a:tc>
                <a:tc>
                  <a:txBody>
                    <a:bodyPr/>
                    <a:lstStyle/>
                    <a:p>
                      <a:r>
                        <a:rPr lang="en-US" dirty="0" smtClean="0"/>
                        <a:t>Example</a:t>
                      </a:r>
                      <a:endParaRPr lang="en-US" dirty="0"/>
                    </a:p>
                  </a:txBody>
                  <a:tcPr/>
                </a:tc>
              </a:tr>
              <a:tr h="370840">
                <a:tc>
                  <a:txBody>
                    <a:bodyPr/>
                    <a:lstStyle/>
                    <a:p>
                      <a:r>
                        <a:rPr lang="en-US" dirty="0" smtClean="0"/>
                        <a:t>Addition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name = “12” + “34”;</a:t>
                      </a:r>
                    </a:p>
                    <a:p>
                      <a:r>
                        <a:rPr lang="en-US" dirty="0" smtClean="0"/>
                        <a:t>name</a:t>
                      </a:r>
                      <a:r>
                        <a:rPr lang="en-US" baseline="0" dirty="0" smtClean="0"/>
                        <a:t> = “1234”</a:t>
                      </a:r>
                    </a:p>
                    <a:p>
                      <a:r>
                        <a:rPr lang="en-US" baseline="0" dirty="0" err="1" smtClean="0"/>
                        <a:t>var</a:t>
                      </a:r>
                      <a:r>
                        <a:rPr lang="en-US" baseline="0" dirty="0" smtClean="0"/>
                        <a:t> </a:t>
                      </a:r>
                      <a:r>
                        <a:rPr lang="en-US" baseline="0" dirty="0" err="1" smtClean="0"/>
                        <a:t>num</a:t>
                      </a:r>
                      <a:r>
                        <a:rPr lang="en-US" baseline="0" dirty="0" smtClean="0"/>
                        <a:t> = 12 + 34;</a:t>
                      </a:r>
                    </a:p>
                    <a:p>
                      <a:r>
                        <a:rPr lang="en-US" baseline="0" dirty="0" err="1" smtClean="0"/>
                        <a:t>num</a:t>
                      </a:r>
                      <a:r>
                        <a:rPr lang="en-US" baseline="0" dirty="0" smtClean="0"/>
                        <a:t>= 35</a:t>
                      </a:r>
                      <a:endParaRPr lang="en-US" dirty="0"/>
                    </a:p>
                  </a:txBody>
                  <a:tcPr/>
                </a:tc>
              </a:tr>
              <a:tr h="370840">
                <a:tc>
                  <a:txBody>
                    <a:bodyPr/>
                    <a:lstStyle/>
                    <a:p>
                      <a:r>
                        <a:rPr lang="en-US" dirty="0" smtClean="0"/>
                        <a:t>Subtraction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34-12;//=22</a:t>
                      </a:r>
                    </a:p>
                  </a:txBody>
                  <a:tcPr/>
                </a:tc>
              </a:tr>
              <a:tr h="370840">
                <a:tc>
                  <a:txBody>
                    <a:bodyPr/>
                    <a:lstStyle/>
                    <a:p>
                      <a:r>
                        <a:rPr lang="en-US" dirty="0" smtClean="0"/>
                        <a:t>Multiplication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2*3;//=6</a:t>
                      </a:r>
                      <a:endParaRPr lang="en-US" dirty="0"/>
                    </a:p>
                  </a:txBody>
                  <a:tcPr/>
                </a:tc>
              </a:tr>
              <a:tr h="370840">
                <a:tc>
                  <a:txBody>
                    <a:bodyPr/>
                    <a:lstStyle/>
                    <a:p>
                      <a:r>
                        <a:rPr lang="en-US" dirty="0" smtClean="0"/>
                        <a:t>Division</a:t>
                      </a:r>
                      <a:endParaRPr lang="en-US" dirty="0"/>
                    </a:p>
                  </a:txBody>
                  <a:tcPr/>
                </a:tc>
                <a:tc>
                  <a:txBody>
                    <a:bodyPr/>
                    <a:lstStyle/>
                    <a:p>
                      <a:r>
                        <a:rPr lang="en-US" dirty="0" smtClean="0"/>
                        <a:t>/</a:t>
                      </a:r>
                      <a:endParaRPr lang="en-US" dirty="0"/>
                    </a:p>
                  </a:txBody>
                  <a:tcPr/>
                </a:tc>
                <a:tc>
                  <a:txBody>
                    <a:bodyPr/>
                    <a:lstStyle/>
                    <a:p>
                      <a:r>
                        <a:rPr lang="en-US" dirty="0" err="1" smtClean="0"/>
                        <a:t>Var</a:t>
                      </a:r>
                      <a:r>
                        <a:rPr lang="en-US" dirty="0" smtClean="0"/>
                        <a:t> </a:t>
                      </a:r>
                      <a:r>
                        <a:rPr lang="en-US" dirty="0" err="1" smtClean="0"/>
                        <a:t>num</a:t>
                      </a:r>
                      <a:r>
                        <a:rPr lang="en-US" dirty="0" smtClean="0"/>
                        <a:t> = 7/3;//=2</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F54C19C2-EEC0-5741-9456-6D74EC6E4EB9}" type="slidenum">
              <a:rPr lang="en-US" smtClean="0"/>
              <a:pPr/>
              <a:t>36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46629813"/>
              </p:ext>
            </p:extLst>
          </p:nvPr>
        </p:nvGraphicFramePr>
        <p:xfrm>
          <a:off x="697701" y="4717529"/>
          <a:ext cx="7125760" cy="16459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Increment / Decrement</a:t>
                      </a:r>
                      <a:endParaRPr lang="en-US" dirty="0"/>
                    </a:p>
                  </a:txBody>
                  <a:tcPr/>
                </a:tc>
                <a:tc>
                  <a:txBody>
                    <a:bodyPr/>
                    <a:lstStyle/>
                    <a:p>
                      <a:r>
                        <a:rPr lang="en-US" dirty="0" smtClean="0"/>
                        <a:t>Equal</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a:t>
                      </a:r>
                      <a:endParaRPr lang="en-US" dirty="0"/>
                    </a:p>
                  </a:txBody>
                  <a:tcPr/>
                </a:tc>
                <a:tc>
                  <a:txBody>
                    <a:bodyPr/>
                    <a:lstStyle/>
                    <a:p>
                      <a:r>
                        <a:rPr lang="en-US" dirty="0" err="1" smtClean="0"/>
                        <a:t>iNum</a:t>
                      </a:r>
                      <a:r>
                        <a:rPr lang="en-US" dirty="0" smtClean="0"/>
                        <a:t> = iNum-1;</a:t>
                      </a:r>
                      <a:endParaRPr lang="en-US" dirty="0"/>
                    </a:p>
                  </a:txBody>
                  <a:tcPr/>
                </a:tc>
              </a:tr>
              <a:tr h="370840">
                <a:tc>
                  <a:txBody>
                    <a:bodyPr/>
                    <a:lstStyle/>
                    <a:p>
                      <a:r>
                        <a:rPr lang="en-US" dirty="0" err="1" smtClean="0"/>
                        <a:t>iNum</a:t>
                      </a:r>
                      <a:r>
                        <a:rPr lang="en-US" dirty="0" smtClean="0"/>
                        <a:t> += 10;</a:t>
                      </a:r>
                      <a:endParaRPr lang="en-US" dirty="0"/>
                    </a:p>
                  </a:txBody>
                  <a:tcPr/>
                </a:tc>
                <a:tc>
                  <a:txBody>
                    <a:bodyPr/>
                    <a:lstStyle/>
                    <a:p>
                      <a:r>
                        <a:rPr lang="en-US" dirty="0" err="1" smtClean="0"/>
                        <a:t>iNum</a:t>
                      </a:r>
                      <a:r>
                        <a:rPr lang="en-US" dirty="0" smtClean="0"/>
                        <a:t> = </a:t>
                      </a:r>
                      <a:r>
                        <a:rPr lang="en-US" dirty="0" err="1" smtClean="0"/>
                        <a:t>iNum</a:t>
                      </a:r>
                      <a:r>
                        <a:rPr lang="en-US" baseline="0" dirty="0" smtClean="0"/>
                        <a:t> +10;</a:t>
                      </a:r>
                      <a:endParaRPr lang="en-US" dirty="0"/>
                    </a:p>
                  </a:txBody>
                  <a:tcPr/>
                </a:tc>
              </a:tr>
            </a:tbl>
          </a:graphicData>
        </a:graphic>
      </p:graphicFrame>
    </p:spTree>
    <p:extLst>
      <p:ext uri="{BB962C8B-B14F-4D97-AF65-F5344CB8AC3E}">
        <p14:creationId xmlns:p14="http://schemas.microsoft.com/office/powerpoint/2010/main" val="4073430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4C19C2-EEC0-5741-9456-6D74EC6E4EB9}" type="slidenum">
              <a:rPr lang="en-US" smtClean="0"/>
              <a:pPr/>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92312305"/>
              </p:ext>
            </p:extLst>
          </p:nvPr>
        </p:nvGraphicFramePr>
        <p:xfrm>
          <a:off x="1599903" y="613073"/>
          <a:ext cx="7125760" cy="370332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Relational operator</a:t>
                      </a:r>
                      <a:endParaRPr lang="en-US" dirty="0"/>
                    </a:p>
                  </a:txBody>
                  <a:tcPr/>
                </a:tc>
                <a:tc>
                  <a:txBody>
                    <a:bodyPr/>
                    <a:lstStyle/>
                    <a:p>
                      <a:r>
                        <a:rPr lang="en-US" dirty="0" smtClean="0"/>
                        <a:t>Description</a:t>
                      </a:r>
                      <a:endParaRPr lang="en-US" dirty="0"/>
                    </a:p>
                  </a:txBody>
                  <a:tcPr/>
                </a:tc>
              </a:tr>
              <a:tr h="370840">
                <a:tc>
                  <a:txBody>
                    <a:bodyPr/>
                    <a:lstStyle/>
                    <a:p>
                      <a:r>
                        <a:rPr lang="en-US" dirty="0" smtClean="0"/>
                        <a:t>==</a:t>
                      </a:r>
                      <a:endParaRPr lang="en-US" dirty="0"/>
                    </a:p>
                  </a:txBody>
                  <a:tcPr/>
                </a:tc>
                <a:tc>
                  <a:txBody>
                    <a:bodyPr/>
                    <a:lstStyle/>
                    <a:p>
                      <a:r>
                        <a:rPr lang="en-US" dirty="0" smtClean="0"/>
                        <a:t>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baseline="0" dirty="0" smtClean="0"/>
                        <a:t> equal to</a:t>
                      </a:r>
                      <a:endParaRPr lang="en-US" dirty="0"/>
                    </a:p>
                  </a:txBody>
                  <a:tcPr/>
                </a:tc>
              </a:tr>
              <a:tr h="370840">
                <a:tc>
                  <a:txBody>
                    <a:bodyPr/>
                    <a:lstStyle/>
                    <a:p>
                      <a:r>
                        <a:rPr lang="en-US" dirty="0" smtClean="0"/>
                        <a:t>!=</a:t>
                      </a:r>
                      <a:endParaRPr lang="en-US" dirty="0"/>
                    </a:p>
                  </a:txBody>
                  <a:tcPr/>
                </a:tc>
                <a:tc>
                  <a:txBody>
                    <a:bodyPr/>
                    <a:lstStyle/>
                    <a:p>
                      <a:r>
                        <a:rPr lang="en-US" dirty="0" smtClean="0"/>
                        <a:t>Not equal to</a:t>
                      </a:r>
                      <a:endParaRPr lang="en-US" dirty="0"/>
                    </a:p>
                  </a:txBody>
                  <a:tcPr/>
                </a:tc>
              </a:tr>
              <a:tr h="370840">
                <a:tc>
                  <a:txBody>
                    <a:bodyPr/>
                    <a:lstStyle/>
                    <a:p>
                      <a:r>
                        <a:rPr lang="en-US" dirty="0" smtClean="0"/>
                        <a:t>!==</a:t>
                      </a:r>
                      <a:endParaRPr lang="en-US" dirty="0"/>
                    </a:p>
                  </a:txBody>
                  <a:tcPr/>
                </a:tc>
                <a:tc>
                  <a:txBody>
                    <a:bodyPr/>
                    <a:lstStyle/>
                    <a:p>
                      <a:r>
                        <a:rPr lang="en-US" dirty="0" err="1" smtClean="0"/>
                        <a:t>Stricly</a:t>
                      </a:r>
                      <a:r>
                        <a:rPr lang="en-US" dirty="0" smtClean="0"/>
                        <a:t> not equal to</a:t>
                      </a:r>
                      <a:endParaRPr lang="en-US" dirty="0"/>
                    </a:p>
                  </a:txBody>
                  <a:tcPr/>
                </a:tc>
              </a:tr>
              <a:tr h="370840">
                <a:tc>
                  <a:txBody>
                    <a:bodyPr/>
                    <a:lstStyle/>
                    <a:p>
                      <a:r>
                        <a:rPr lang="en-US" dirty="0" smtClean="0"/>
                        <a:t>&gt;</a:t>
                      </a:r>
                      <a:endParaRPr lang="en-US" dirty="0"/>
                    </a:p>
                  </a:txBody>
                  <a:tcPr/>
                </a:tc>
                <a:tc>
                  <a:txBody>
                    <a:bodyPr/>
                    <a:lstStyle/>
                    <a:p>
                      <a:r>
                        <a:rPr lang="en-US" dirty="0" smtClean="0"/>
                        <a:t>Greater</a:t>
                      </a:r>
                      <a:r>
                        <a:rPr lang="en-US" baseline="0" dirty="0" smtClean="0"/>
                        <a:t> than</a:t>
                      </a:r>
                      <a:endParaRPr lang="en-US" dirty="0"/>
                    </a:p>
                  </a:txBody>
                  <a:tcPr/>
                </a:tc>
              </a:tr>
              <a:tr h="370840">
                <a:tc>
                  <a:txBody>
                    <a:bodyPr/>
                    <a:lstStyle/>
                    <a:p>
                      <a:r>
                        <a:rPr lang="en-US" dirty="0" smtClean="0"/>
                        <a:t>&lt;</a:t>
                      </a:r>
                      <a:endParaRPr lang="en-US" dirty="0"/>
                    </a:p>
                  </a:txBody>
                  <a:tcPr/>
                </a:tc>
                <a:tc>
                  <a:txBody>
                    <a:bodyPr/>
                    <a:lstStyle/>
                    <a:p>
                      <a:r>
                        <a:rPr lang="en-US" dirty="0" smtClean="0"/>
                        <a:t>Less than</a:t>
                      </a:r>
                      <a:endParaRPr lang="en-US" dirty="0"/>
                    </a:p>
                  </a:txBody>
                  <a:tcPr/>
                </a:tc>
              </a:tr>
              <a:tr h="370840">
                <a:tc>
                  <a:txBody>
                    <a:bodyPr/>
                    <a:lstStyle/>
                    <a:p>
                      <a:r>
                        <a:rPr lang="en-US" dirty="0" smtClean="0"/>
                        <a:t>&gt;=</a:t>
                      </a:r>
                      <a:endParaRPr lang="en-US" dirty="0"/>
                    </a:p>
                  </a:txBody>
                  <a:tcPr/>
                </a:tc>
                <a:tc>
                  <a:txBody>
                    <a:bodyPr/>
                    <a:lstStyle/>
                    <a:p>
                      <a:r>
                        <a:rPr lang="en-US" dirty="0" smtClean="0"/>
                        <a:t>Greater than or equal to</a:t>
                      </a:r>
                      <a:endParaRPr lang="en-US" dirty="0"/>
                    </a:p>
                  </a:txBody>
                  <a:tcPr/>
                </a:tc>
              </a:tr>
              <a:tr h="370840">
                <a:tc>
                  <a:txBody>
                    <a:bodyPr/>
                    <a:lstStyle/>
                    <a:p>
                      <a:r>
                        <a:rPr lang="en-US" dirty="0" smtClean="0"/>
                        <a:t>&lt;=</a:t>
                      </a:r>
                      <a:endParaRPr lang="en-US" dirty="0"/>
                    </a:p>
                  </a:txBody>
                  <a:tcPr/>
                </a:tc>
                <a:tc>
                  <a:txBody>
                    <a:bodyPr/>
                    <a:lstStyle/>
                    <a:p>
                      <a:r>
                        <a:rPr lang="en-US" dirty="0" smtClean="0"/>
                        <a:t>Less than or equal to</a:t>
                      </a:r>
                      <a:endParaRPr lang="en-US" dirty="0"/>
                    </a:p>
                  </a:txBody>
                  <a:tcPr/>
                </a:tc>
              </a:tr>
            </a:tbl>
          </a:graphicData>
        </a:graphic>
      </p:graphicFrame>
      <p:sp>
        <p:nvSpPr>
          <p:cNvPr id="6" name="TextBox 5"/>
          <p:cNvSpPr txBox="1"/>
          <p:nvPr/>
        </p:nvSpPr>
        <p:spPr>
          <a:xfrm>
            <a:off x="807815" y="4717529"/>
            <a:ext cx="3376822" cy="1384995"/>
          </a:xfrm>
          <a:prstGeom prst="rect">
            <a:avLst/>
          </a:prstGeom>
          <a:noFill/>
        </p:spPr>
        <p:txBody>
          <a:bodyPr wrap="none" rtlCol="0">
            <a:spAutoFit/>
          </a:bodyPr>
          <a:lstStyle/>
          <a:p>
            <a:r>
              <a:rPr lang="en-US" dirty="0" smtClean="0"/>
              <a:t>Equal to and strictly equal to:</a:t>
            </a:r>
          </a:p>
          <a:p>
            <a:r>
              <a:rPr lang="en-US" dirty="0" smtClean="0">
                <a:latin typeface="Microsoft Yi Baiti" pitchFamily="66" charset="0"/>
                <a:ea typeface="Microsoft Yi Baiti" pitchFamily="66" charset="0"/>
              </a:rPr>
              <a:t>‘1’ == 1; //true</a:t>
            </a:r>
          </a:p>
          <a:p>
            <a:r>
              <a:rPr lang="en-US" dirty="0" smtClean="0">
                <a:latin typeface="Microsoft Yi Baiti" pitchFamily="66" charset="0"/>
                <a:ea typeface="Microsoft Yi Baiti" pitchFamily="66" charset="0"/>
              </a:rPr>
              <a:t>‘1’===1;//false</a:t>
            </a:r>
          </a:p>
          <a:p>
            <a:r>
              <a:rPr lang="en-US" dirty="0" smtClean="0">
                <a:latin typeface="Microsoft Yi Baiti" pitchFamily="66" charset="0"/>
                <a:ea typeface="Microsoft Yi Baiti" pitchFamily="66" charset="0"/>
              </a:rPr>
              <a:t>‘1’===‘1’;//true</a:t>
            </a:r>
            <a:endParaRPr lang="en-US" dirty="0">
              <a:latin typeface="Microsoft Yi Baiti" pitchFamily="66" charset="0"/>
              <a:ea typeface="Microsoft Yi Baiti" pitchFamily="66" charset="0"/>
            </a:endParaRPr>
          </a:p>
        </p:txBody>
      </p:sp>
    </p:spTree>
    <p:extLst>
      <p:ext uri="{BB962C8B-B14F-4D97-AF65-F5344CB8AC3E}">
        <p14:creationId xmlns:p14="http://schemas.microsoft.com/office/powerpoint/2010/main" val="890205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2: Objects, Variables and </a:t>
            </a:r>
            <a:r>
              <a:rPr lang="en-US" dirty="0" err="1"/>
              <a:t>T</a:t>
            </a:r>
            <a:r>
              <a:rPr lang="en-US" dirty="0" err="1" smtClean="0"/>
              <a:t>ransfering</a:t>
            </a:r>
            <a:r>
              <a:rPr lang="en-US" dirty="0" smtClean="0"/>
              <a:t> Variables</a:t>
            </a:r>
            <a:endParaRPr lang="en-US" dirty="0"/>
          </a:p>
        </p:txBody>
      </p:sp>
      <p:sp>
        <p:nvSpPr>
          <p:cNvPr id="3" name="Content Placeholder 2"/>
          <p:cNvSpPr>
            <a:spLocks noGrp="1"/>
          </p:cNvSpPr>
          <p:nvPr>
            <p:ph idx="1"/>
          </p:nvPr>
        </p:nvSpPr>
        <p:spPr/>
        <p:txBody>
          <a:bodyPr/>
          <a:lstStyle/>
          <a:p>
            <a:r>
              <a:rPr lang="en-US" dirty="0" smtClean="0"/>
              <a:t>In this tutorial you will make use of variables in your java script</a:t>
            </a:r>
          </a:p>
          <a:p>
            <a:r>
              <a:rPr lang="en-US" dirty="0" smtClean="0"/>
              <a:t>You will create a function that multiplies two variables and display the answer as an alert object.</a:t>
            </a:r>
          </a:p>
          <a:p>
            <a:r>
              <a:rPr lang="en-US" dirty="0" smtClean="0"/>
              <a:t>Your result will look like this:</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38</a:t>
            </a:fld>
            <a:endParaRPr lang="en-US"/>
          </a:p>
        </p:txBody>
      </p:sp>
      <p:pic>
        <p:nvPicPr>
          <p:cNvPr id="5" name="Picture 4"/>
          <p:cNvPicPr/>
          <p:nvPr/>
        </p:nvPicPr>
        <p:blipFill rotWithShape="1">
          <a:blip r:embed="rId2"/>
          <a:srcRect l="3528" t="6000" r="78191" b="59500"/>
          <a:stretch/>
        </p:blipFill>
        <p:spPr bwMode="auto">
          <a:xfrm>
            <a:off x="2175967" y="3421385"/>
            <a:ext cx="4517479" cy="23740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513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SAP Fiori – an introduction</a:t>
            </a:r>
            <a:endParaRPr lang="en-ZA" dirty="0"/>
          </a:p>
        </p:txBody>
      </p:sp>
      <p:sp>
        <p:nvSpPr>
          <p:cNvPr id="3" name="Text Placeholder 2"/>
          <p:cNvSpPr>
            <a:spLocks noGrp="1"/>
          </p:cNvSpPr>
          <p:nvPr>
            <p:ph type="body" idx="1"/>
          </p:nvPr>
        </p:nvSpPr>
        <p:spPr/>
        <p:txBody>
          <a:bodyPr/>
          <a:lstStyle/>
          <a:p>
            <a:r>
              <a:rPr lang="en-ZA" dirty="0" smtClean="0"/>
              <a:t>A design pattern delivered by SAP</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a:t>
            </a:fld>
            <a:endParaRPr lang="en-US"/>
          </a:p>
        </p:txBody>
      </p:sp>
    </p:spTree>
    <p:extLst>
      <p:ext uri="{BB962C8B-B14F-4D97-AF65-F5344CB8AC3E}">
        <p14:creationId xmlns:p14="http://schemas.microsoft.com/office/powerpoint/2010/main" val="122078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02866"/>
            <a:ext cx="9296401" cy="886271"/>
          </a:xfrm>
        </p:spPr>
        <p:txBody>
          <a:bodyPr/>
          <a:lstStyle/>
          <a:p>
            <a:r>
              <a:rPr lang="en-US" dirty="0" smtClean="0"/>
              <a:t>Logical operators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39</a:t>
            </a:fld>
            <a:endParaRPr lang="en-US"/>
          </a:p>
        </p:txBody>
      </p:sp>
      <p:sp>
        <p:nvSpPr>
          <p:cNvPr id="5" name="Rectangle 4"/>
          <p:cNvSpPr/>
          <p:nvPr/>
        </p:nvSpPr>
        <p:spPr>
          <a:xfrm>
            <a:off x="698514" y="1207811"/>
            <a:ext cx="686406"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IF</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527895" y="1461727"/>
            <a:ext cx="7848872" cy="415498"/>
          </a:xfrm>
          <a:prstGeom prst="rect">
            <a:avLst/>
          </a:prstGeom>
          <a:noFill/>
        </p:spPr>
        <p:txBody>
          <a:bodyPr wrap="square" rtlCol="0">
            <a:spAutoFit/>
          </a:bodyPr>
          <a:lstStyle/>
          <a:p>
            <a:r>
              <a:rPr lang="en-US" dirty="0" smtClean="0"/>
              <a:t>The code within an if statement executes if a certain condition is true.</a:t>
            </a:r>
          </a:p>
        </p:txBody>
      </p:sp>
      <p:sp>
        <p:nvSpPr>
          <p:cNvPr id="7" name="Rectangle 6"/>
          <p:cNvSpPr/>
          <p:nvPr/>
        </p:nvSpPr>
        <p:spPr>
          <a:xfrm>
            <a:off x="698514" y="2131141"/>
            <a:ext cx="5077853" cy="21543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endParaRPr lang="en-US" sz="2400" dirty="0">
              <a:latin typeface="Microsoft Yi Baiti" pitchFamily="66" charset="0"/>
              <a:ea typeface="Microsoft Yi Baiti" pitchFamily="66" charset="0"/>
            </a:endParaRPr>
          </a:p>
        </p:txBody>
      </p:sp>
      <p:sp>
        <p:nvSpPr>
          <p:cNvPr id="8" name="TextBox 7"/>
          <p:cNvSpPr txBox="1"/>
          <p:nvPr/>
        </p:nvSpPr>
        <p:spPr>
          <a:xfrm>
            <a:off x="5992391" y="2147542"/>
            <a:ext cx="4320480" cy="738664"/>
          </a:xfrm>
          <a:prstGeom prst="rect">
            <a:avLst/>
          </a:prstGeom>
          <a:noFill/>
        </p:spPr>
        <p:txBody>
          <a:bodyPr wrap="square" rtlCol="0">
            <a:spAutoFit/>
          </a:bodyPr>
          <a:lstStyle/>
          <a:p>
            <a:r>
              <a:rPr lang="en-US" dirty="0" smtClean="0"/>
              <a:t>If the condition a&gt;=10 is true the code within the body will execute</a:t>
            </a:r>
            <a:endParaRPr lang="en-US" dirty="0"/>
          </a:p>
        </p:txBody>
      </p:sp>
      <p:cxnSp>
        <p:nvCxnSpPr>
          <p:cNvPr id="10" name="Straight Arrow Connector 9"/>
          <p:cNvCxnSpPr>
            <a:stCxn id="8" idx="1"/>
          </p:cNvCxnSpPr>
          <p:nvPr/>
        </p:nvCxnSpPr>
        <p:spPr>
          <a:xfrm flipH="1">
            <a:off x="2391991" y="2516874"/>
            <a:ext cx="3600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92392" y="3061345"/>
            <a:ext cx="4176464" cy="1384995"/>
          </a:xfrm>
          <a:prstGeom prst="rect">
            <a:avLst/>
          </a:prstGeom>
          <a:noFill/>
        </p:spPr>
        <p:txBody>
          <a:bodyPr wrap="square" rtlCol="0">
            <a:spAutoFit/>
          </a:bodyPr>
          <a:lstStyle/>
          <a:p>
            <a:r>
              <a:rPr lang="en-US" dirty="0" smtClean="0"/>
              <a:t>This is nested if statement, this means that there are other if statements within another if statement</a:t>
            </a:r>
            <a:endParaRPr lang="en-US" dirty="0"/>
          </a:p>
        </p:txBody>
      </p:sp>
      <p:sp>
        <p:nvSpPr>
          <p:cNvPr id="15" name="TextBox 14"/>
          <p:cNvSpPr txBox="1"/>
          <p:nvPr/>
        </p:nvSpPr>
        <p:spPr>
          <a:xfrm>
            <a:off x="303759" y="4304886"/>
            <a:ext cx="7506350" cy="1384995"/>
          </a:xfrm>
          <a:prstGeom prst="rect">
            <a:avLst/>
          </a:prstGeom>
          <a:noFill/>
        </p:spPr>
        <p:txBody>
          <a:bodyPr wrap="none" rtlCol="0">
            <a:spAutoFit/>
          </a:bodyPr>
          <a:lstStyle/>
          <a:p>
            <a:r>
              <a:rPr lang="en-US" dirty="0" smtClean="0"/>
              <a:t>The conditional statement can consist of more than one condition. </a:t>
            </a:r>
          </a:p>
          <a:p>
            <a:r>
              <a:rPr lang="en-US" dirty="0" smtClean="0"/>
              <a:t>This is possible due to the use of logical operators</a:t>
            </a:r>
          </a:p>
          <a:p>
            <a:endParaRPr lang="en-US" dirty="0"/>
          </a:p>
          <a:p>
            <a:r>
              <a:rPr lang="en-US" dirty="0" smtClean="0"/>
              <a:t>In this example both conditions should be true</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2883345"/>
              </p:ext>
            </p:extLst>
          </p:nvPr>
        </p:nvGraphicFramePr>
        <p:xfrm>
          <a:off x="5705371" y="5058262"/>
          <a:ext cx="4750506" cy="1645920"/>
        </p:xfrm>
        <a:graphic>
          <a:graphicData uri="http://schemas.openxmlformats.org/drawingml/2006/table">
            <a:tbl>
              <a:tblPr firstRow="1" bandRow="1">
                <a:tableStyleId>{5C22544A-7EE6-4342-B048-85BDC9FD1C3A}</a:tableStyleId>
              </a:tblPr>
              <a:tblGrid>
                <a:gridCol w="2375253"/>
                <a:gridCol w="2375253"/>
              </a:tblGrid>
              <a:tr h="370840">
                <a:tc>
                  <a:txBody>
                    <a:bodyPr/>
                    <a:lstStyle/>
                    <a:p>
                      <a:r>
                        <a:rPr lang="en-US" dirty="0" smtClean="0"/>
                        <a:t>Operator</a:t>
                      </a:r>
                      <a:endParaRPr lang="en-US" dirty="0"/>
                    </a:p>
                  </a:txBody>
                  <a:tcPr/>
                </a:tc>
                <a:tc>
                  <a:txBody>
                    <a:bodyPr/>
                    <a:lstStyle/>
                    <a:p>
                      <a:r>
                        <a:rPr lang="en-US" dirty="0" err="1" smtClean="0"/>
                        <a:t>Javascript</a:t>
                      </a:r>
                      <a:endParaRPr lang="en-US" dirty="0"/>
                    </a:p>
                  </a:txBody>
                  <a:tcPr/>
                </a:tc>
              </a:tr>
              <a:tr h="370840">
                <a:tc>
                  <a:txBody>
                    <a:bodyPr/>
                    <a:lstStyle/>
                    <a:p>
                      <a:r>
                        <a:rPr lang="en-US" dirty="0" smtClean="0"/>
                        <a:t>AND</a:t>
                      </a:r>
                      <a:endParaRPr lang="en-US" dirty="0"/>
                    </a:p>
                  </a:txBody>
                  <a:tcPr/>
                </a:tc>
                <a:tc>
                  <a:txBody>
                    <a:bodyPr/>
                    <a:lstStyle/>
                    <a:p>
                      <a:r>
                        <a:rPr lang="en-US" dirty="0" smtClean="0"/>
                        <a:t>&amp;&amp;</a:t>
                      </a:r>
                      <a:endParaRPr lang="en-US" dirty="0"/>
                    </a:p>
                  </a:txBody>
                  <a:tcPr/>
                </a:tc>
              </a:tr>
              <a:tr h="370840">
                <a:tc>
                  <a:txBody>
                    <a:bodyPr/>
                    <a:lstStyle/>
                    <a:p>
                      <a:r>
                        <a:rPr lang="en-US" dirty="0" smtClean="0"/>
                        <a:t>OR</a:t>
                      </a:r>
                      <a:endParaRPr lang="en-US" dirty="0"/>
                    </a:p>
                  </a:txBody>
                  <a:tcPr/>
                </a:tc>
                <a:tc>
                  <a:txBody>
                    <a:bodyPr/>
                    <a:lstStyle/>
                    <a:p>
                      <a:r>
                        <a:rPr lang="en-US" dirty="0" smtClean="0"/>
                        <a:t>||</a:t>
                      </a:r>
                      <a:endParaRPr lang="en-US" dirty="0"/>
                    </a:p>
                  </a:txBody>
                  <a:tcPr/>
                </a:tc>
              </a:tr>
              <a:tr h="370840">
                <a:tc>
                  <a:txBody>
                    <a:bodyPr/>
                    <a:lstStyle/>
                    <a:p>
                      <a:r>
                        <a:rPr lang="en-US" dirty="0" smtClean="0"/>
                        <a:t>Negation</a:t>
                      </a:r>
                      <a:endParaRPr lang="en-US" dirty="0"/>
                    </a:p>
                  </a:txBody>
                  <a:tcPr/>
                </a:tc>
                <a:tc>
                  <a:txBody>
                    <a:bodyPr/>
                    <a:lstStyle/>
                    <a:p>
                      <a:r>
                        <a:rPr lang="en-US" dirty="0" smtClean="0"/>
                        <a:t>!</a:t>
                      </a:r>
                      <a:endParaRPr lang="en-US" dirty="0"/>
                    </a:p>
                  </a:txBody>
                  <a:tcPr/>
                </a:tc>
              </a:tr>
            </a:tbl>
          </a:graphicData>
        </a:graphic>
      </p:graphicFrame>
      <p:cxnSp>
        <p:nvCxnSpPr>
          <p:cNvPr id="18" name="Straight Arrow Connector 17"/>
          <p:cNvCxnSpPr>
            <a:stCxn id="15" idx="0"/>
          </p:cNvCxnSpPr>
          <p:nvPr/>
        </p:nvCxnSpPr>
        <p:spPr>
          <a:xfrm flipH="1" flipV="1">
            <a:off x="2536008" y="3061346"/>
            <a:ext cx="1520926" cy="124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5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Conditional IF ELSE</a:t>
            </a:r>
            <a:endParaRPr lang="en-ZA" dirty="0"/>
          </a:p>
        </p:txBody>
      </p:sp>
      <p:sp>
        <p:nvSpPr>
          <p:cNvPr id="5" name="TextBox 4"/>
          <p:cNvSpPr txBox="1"/>
          <p:nvPr/>
        </p:nvSpPr>
        <p:spPr>
          <a:xfrm>
            <a:off x="579789" y="6856650"/>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6" name="Rectangle 5"/>
          <p:cNvSpPr/>
          <p:nvPr/>
        </p:nvSpPr>
        <p:spPr>
          <a:xfrm>
            <a:off x="579789" y="1432007"/>
            <a:ext cx="5077853" cy="414961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400" dirty="0" smtClean="0">
                <a:latin typeface="Microsoft Yi Baiti" pitchFamily="66" charset="0"/>
                <a:ea typeface="Microsoft Yi Baiti" pitchFamily="66" charset="0"/>
              </a:rPr>
              <a:t>If(a&gt;=10){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if(b==2 &amp;&amp; a==10){</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	}</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 if(a==11){</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console.log(‘this line executes’);</a:t>
            </a:r>
          </a:p>
          <a:p>
            <a:r>
              <a:rPr lang="en-US" sz="2400" dirty="0">
                <a:latin typeface="Microsoft Yi Baiti" pitchFamily="66" charset="0"/>
                <a:ea typeface="Microsoft Yi Baiti" pitchFamily="66" charset="0"/>
              </a:rPr>
              <a:t>	</a:t>
            </a:r>
            <a:r>
              <a:rPr lang="en-US" sz="2400" dirty="0" smtClean="0">
                <a:latin typeface="Microsoft Yi Baiti" pitchFamily="66" charset="0"/>
                <a:ea typeface="Microsoft Yi Baiti" pitchFamily="66" charset="0"/>
              </a:rPr>
              <a:t>}</a:t>
            </a:r>
          </a:p>
          <a:p>
            <a:r>
              <a:rPr lang="en-US" sz="2400" dirty="0" smtClean="0">
                <a:latin typeface="Microsoft Yi Baiti" pitchFamily="66" charset="0"/>
                <a:ea typeface="Microsoft Yi Baiti" pitchFamily="66" charset="0"/>
              </a:rPr>
              <a:t>else{</a:t>
            </a:r>
          </a:p>
          <a:p>
            <a:r>
              <a:rPr lang="en-US" sz="2400" dirty="0" smtClean="0">
                <a:latin typeface="Microsoft Yi Baiti" pitchFamily="66" charset="0"/>
                <a:ea typeface="Microsoft Yi Baiti" pitchFamily="66" charset="0"/>
              </a:rPr>
              <a:t>	console.log(‘default line’);</a:t>
            </a:r>
          </a:p>
          <a:p>
            <a:r>
              <a:rPr lang="en-US" sz="2400" dirty="0">
                <a:latin typeface="Microsoft Yi Baiti" pitchFamily="66" charset="0"/>
                <a:ea typeface="Microsoft Yi Baiti" pitchFamily="66" charset="0"/>
              </a:rPr>
              <a:t>}</a:t>
            </a:r>
          </a:p>
        </p:txBody>
      </p:sp>
      <p:sp>
        <p:nvSpPr>
          <p:cNvPr id="3" name="TextBox 2"/>
          <p:cNvSpPr txBox="1"/>
          <p:nvPr/>
        </p:nvSpPr>
        <p:spPr>
          <a:xfrm>
            <a:off x="5915074" y="3061345"/>
            <a:ext cx="4104456" cy="1384995"/>
          </a:xfrm>
          <a:prstGeom prst="rect">
            <a:avLst/>
          </a:prstGeom>
          <a:noFill/>
        </p:spPr>
        <p:txBody>
          <a:bodyPr wrap="square" rtlCol="0">
            <a:spAutoFit/>
          </a:bodyPr>
          <a:lstStyle/>
          <a:p>
            <a:r>
              <a:rPr lang="en-US" dirty="0" smtClean="0"/>
              <a:t>This condition is tested if all above conditionals are false, AND  if this condition is true, its body is executed.</a:t>
            </a:r>
            <a:endParaRPr lang="en-US" dirty="0"/>
          </a:p>
        </p:txBody>
      </p:sp>
      <p:sp>
        <p:nvSpPr>
          <p:cNvPr id="7" name="TextBox 6"/>
          <p:cNvSpPr txBox="1"/>
          <p:nvPr/>
        </p:nvSpPr>
        <p:spPr>
          <a:xfrm>
            <a:off x="5915074" y="4501505"/>
            <a:ext cx="4104456" cy="738664"/>
          </a:xfrm>
          <a:prstGeom prst="rect">
            <a:avLst/>
          </a:prstGeom>
          <a:noFill/>
        </p:spPr>
        <p:txBody>
          <a:bodyPr wrap="square" rtlCol="0">
            <a:spAutoFit/>
          </a:bodyPr>
          <a:lstStyle/>
          <a:p>
            <a:r>
              <a:rPr lang="en-US" dirty="0" smtClean="0"/>
              <a:t>This line executes if all above conditionals are false</a:t>
            </a:r>
            <a:endParaRPr lang="en-US" dirty="0"/>
          </a:p>
        </p:txBody>
      </p:sp>
      <p:cxnSp>
        <p:nvCxnSpPr>
          <p:cNvPr id="9" name="Straight Arrow Connector 8"/>
          <p:cNvCxnSpPr>
            <a:stCxn id="3" idx="1"/>
          </p:cNvCxnSpPr>
          <p:nvPr/>
        </p:nvCxnSpPr>
        <p:spPr>
          <a:xfrm flipH="1" flipV="1">
            <a:off x="2680024" y="3592260"/>
            <a:ext cx="3235050" cy="161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a:off x="4297548" y="4870837"/>
            <a:ext cx="1617526" cy="134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32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Flow Control: </a:t>
            </a:r>
            <a:r>
              <a:rPr lang="en-ZA" dirty="0" smtClean="0"/>
              <a:t>Conditional SWITCH</a:t>
            </a:r>
            <a:endParaRPr lang="en-US" dirty="0"/>
          </a:p>
        </p:txBody>
      </p:sp>
      <p:sp>
        <p:nvSpPr>
          <p:cNvPr id="3" name="Content Placeholder 2"/>
          <p:cNvSpPr>
            <a:spLocks noGrp="1"/>
          </p:cNvSpPr>
          <p:nvPr>
            <p:ph idx="1"/>
          </p:nvPr>
        </p:nvSpPr>
        <p:spPr/>
        <p:txBody>
          <a:bodyPr/>
          <a:lstStyle/>
          <a:p>
            <a:r>
              <a:rPr lang="en-US" dirty="0" smtClean="0"/>
              <a:t>In this conditional statement, the condition is compared to a number of values, the value that is true will lead to a </a:t>
            </a:r>
            <a:r>
              <a:rPr lang="en-US" dirty="0" err="1" smtClean="0"/>
              <a:t>codeblock</a:t>
            </a:r>
            <a:r>
              <a:rPr lang="en-US" dirty="0" smtClean="0"/>
              <a:t> to be executed. If none of the values fit, there are a default </a:t>
            </a:r>
            <a:r>
              <a:rPr lang="en-US" dirty="0" err="1" smtClean="0"/>
              <a:t>codeblock</a:t>
            </a:r>
            <a:r>
              <a:rPr lang="en-US" dirty="0" smtClean="0"/>
              <a:t> to be executed.</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41</a:t>
            </a:fld>
            <a:endParaRPr lang="en-US"/>
          </a:p>
        </p:txBody>
      </p:sp>
      <p:sp>
        <p:nvSpPr>
          <p:cNvPr id="5" name="Rectangle 4"/>
          <p:cNvSpPr/>
          <p:nvPr/>
        </p:nvSpPr>
        <p:spPr>
          <a:xfrm>
            <a:off x="951831" y="2413273"/>
            <a:ext cx="5256584" cy="27363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switch (</a:t>
            </a:r>
            <a:r>
              <a:rPr lang="en-US" dirty="0" err="1" smtClean="0">
                <a:latin typeface="Microsoft Yi Baiti" pitchFamily="66" charset="0"/>
                <a:ea typeface="Microsoft Yi Baiti" pitchFamily="66" charset="0"/>
              </a:rPr>
              <a:t>conditional_value</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Value1: /* code to be executed*/;</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break;</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case Value2:/* </a:t>
            </a:r>
            <a:r>
              <a:rPr lang="en-US" dirty="0">
                <a:latin typeface="Microsoft Yi Baiti" pitchFamily="66" charset="0"/>
                <a:ea typeface="Microsoft Yi Baiti" pitchFamily="66" charset="0"/>
              </a:rPr>
              <a:t>code to be executed*/;</a:t>
            </a:r>
          </a:p>
          <a:p>
            <a:r>
              <a:rPr lang="en-US" dirty="0">
                <a:latin typeface="Microsoft Yi Baiti" pitchFamily="66" charset="0"/>
                <a:ea typeface="Microsoft Yi Baiti" pitchFamily="66" charset="0"/>
              </a:rPr>
              <a:t>		break</a:t>
            </a:r>
            <a:r>
              <a:rPr lang="en-US" dirty="0" smtClean="0">
                <a:latin typeface="Microsoft Yi Baiti" pitchFamily="66" charset="0"/>
                <a:ea typeface="Microsoft Yi Baiti" pitchFamily="66" charset="0"/>
              </a:rPr>
              <a:t>;</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default:/* this is the default </a:t>
            </a:r>
            <a:r>
              <a:rPr lang="en-US" dirty="0" err="1" smtClean="0">
                <a:latin typeface="Microsoft Yi Baiti" pitchFamily="66" charset="0"/>
                <a:ea typeface="Microsoft Yi Baiti" pitchFamily="66" charset="0"/>
              </a:rPr>
              <a:t>codeblock</a:t>
            </a:r>
            <a:r>
              <a:rPr lang="en-US" dirty="0" smtClean="0">
                <a:latin typeface="Microsoft Yi Baiti" pitchFamily="66" charset="0"/>
                <a:ea typeface="Microsoft Yi Baiti" pitchFamily="66" charset="0"/>
              </a:rPr>
              <a:t>*/;</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endParaRPr lang="en-US" dirty="0" smtClean="0">
              <a:latin typeface="Microsoft Yi Baiti" pitchFamily="66" charset="0"/>
              <a:ea typeface="Microsoft Yi Baiti" pitchFamily="66" charset="0"/>
            </a:endParaRPr>
          </a:p>
        </p:txBody>
      </p:sp>
    </p:spTree>
    <p:extLst>
      <p:ext uri="{BB962C8B-B14F-4D97-AF65-F5344CB8AC3E}">
        <p14:creationId xmlns:p14="http://schemas.microsoft.com/office/powerpoint/2010/main" val="685826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Flow Control: Iterations</a:t>
            </a:r>
            <a:endParaRPr lang="en-ZA" dirty="0"/>
          </a:p>
        </p:txBody>
      </p:sp>
      <p:sp>
        <p:nvSpPr>
          <p:cNvPr id="5" name="TextBox 4"/>
          <p:cNvSpPr txBox="1"/>
          <p:nvPr/>
        </p:nvSpPr>
        <p:spPr>
          <a:xfrm>
            <a:off x="579789" y="6870373"/>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3" name="Rectangle 2"/>
          <p:cNvSpPr/>
          <p:nvPr/>
        </p:nvSpPr>
        <p:spPr>
          <a:xfrm>
            <a:off x="579789" y="1189137"/>
            <a:ext cx="1012585"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for</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1887035" y="1462307"/>
            <a:ext cx="8635441" cy="1061829"/>
          </a:xfrm>
          <a:prstGeom prst="rect">
            <a:avLst/>
          </a:prstGeom>
          <a:noFill/>
        </p:spPr>
        <p:txBody>
          <a:bodyPr wrap="none" rtlCol="0">
            <a:spAutoFit/>
          </a:bodyPr>
          <a:lstStyle/>
          <a:p>
            <a:r>
              <a:rPr lang="en-US" dirty="0" smtClean="0"/>
              <a:t>The for loop executes the same block of code while a certain condition is true</a:t>
            </a:r>
          </a:p>
          <a:p>
            <a:r>
              <a:rPr lang="en-US" dirty="0" smtClean="0"/>
              <a:t>The for loop statement also executes a certain line of code each time the</a:t>
            </a:r>
          </a:p>
          <a:p>
            <a:r>
              <a:rPr lang="en-US" dirty="0" smtClean="0"/>
              <a:t> </a:t>
            </a:r>
            <a:r>
              <a:rPr lang="en-US" dirty="0" err="1" smtClean="0"/>
              <a:t>codeblock</a:t>
            </a:r>
            <a:r>
              <a:rPr lang="en-US" dirty="0" smtClean="0"/>
              <a:t> is executed.</a:t>
            </a:r>
            <a:endParaRPr lang="en-US" dirty="0"/>
          </a:p>
        </p:txBody>
      </p:sp>
      <p:sp>
        <p:nvSpPr>
          <p:cNvPr id="7" name="Rectangle 6"/>
          <p:cNvSpPr/>
          <p:nvPr/>
        </p:nvSpPr>
        <p:spPr>
          <a:xfrm>
            <a:off x="579789" y="2536455"/>
            <a:ext cx="5080249" cy="104126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for(i; i&lt;10; i++){</a:t>
            </a:r>
          </a:p>
          <a:p>
            <a:r>
              <a:rPr lang="en-US" dirty="0" smtClean="0">
                <a:latin typeface="Microsoft Yi Baiti" pitchFamily="66" charset="0"/>
                <a:ea typeface="Microsoft Yi Baiti" pitchFamily="66" charset="0"/>
              </a:rPr>
              <a:t>//code to be executed</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8" name="TextBox 7"/>
          <p:cNvSpPr txBox="1"/>
          <p:nvPr/>
        </p:nvSpPr>
        <p:spPr>
          <a:xfrm>
            <a:off x="4192191" y="2622047"/>
            <a:ext cx="6182333" cy="415498"/>
          </a:xfrm>
          <a:prstGeom prst="rect">
            <a:avLst/>
          </a:prstGeom>
          <a:solidFill>
            <a:schemeClr val="accent2">
              <a:lumMod val="20000"/>
              <a:lumOff val="80000"/>
            </a:schemeClr>
          </a:solidFill>
        </p:spPr>
        <p:txBody>
          <a:bodyPr wrap="none" rtlCol="0">
            <a:spAutoFit/>
          </a:bodyPr>
          <a:lstStyle/>
          <a:p>
            <a:r>
              <a:rPr lang="en-US" dirty="0"/>
              <a:t>f</a:t>
            </a:r>
            <a:r>
              <a:rPr lang="en-US" dirty="0" smtClean="0"/>
              <a:t>or(</a:t>
            </a:r>
            <a:r>
              <a:rPr lang="en-US" dirty="0" err="1" smtClean="0"/>
              <a:t>index_variable</a:t>
            </a:r>
            <a:r>
              <a:rPr lang="en-US" dirty="0" smtClean="0"/>
              <a:t>; condition; code executed at end){};</a:t>
            </a:r>
            <a:endParaRPr lang="en-US" dirty="0"/>
          </a:p>
        </p:txBody>
      </p:sp>
      <p:cxnSp>
        <p:nvCxnSpPr>
          <p:cNvPr id="10" name="Straight Arrow Connector 9"/>
          <p:cNvCxnSpPr/>
          <p:nvPr/>
        </p:nvCxnSpPr>
        <p:spPr>
          <a:xfrm flipH="1">
            <a:off x="2608015" y="2829796"/>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957221" y="2839056"/>
            <a:ext cx="4382133" cy="738664"/>
          </a:xfrm>
          <a:prstGeom prst="rect">
            <a:avLst/>
          </a:prstGeom>
          <a:noFill/>
        </p:spPr>
        <p:txBody>
          <a:bodyPr wrap="square" rtlCol="0">
            <a:spAutoFit/>
          </a:bodyPr>
          <a:lstStyle/>
          <a:p>
            <a:r>
              <a:rPr lang="en-US" dirty="0" smtClean="0"/>
              <a:t>An iteration statement can be nested if one iteration are within another</a:t>
            </a:r>
            <a:endParaRPr lang="en-US" dirty="0"/>
          </a:p>
        </p:txBody>
      </p:sp>
      <p:sp>
        <p:nvSpPr>
          <p:cNvPr id="13" name="Rectangle 12"/>
          <p:cNvSpPr/>
          <p:nvPr/>
        </p:nvSpPr>
        <p:spPr>
          <a:xfrm>
            <a:off x="375767" y="3577720"/>
            <a:ext cx="1760418"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while</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4" name="TextBox 13"/>
          <p:cNvSpPr txBox="1"/>
          <p:nvPr/>
        </p:nvSpPr>
        <p:spPr>
          <a:xfrm>
            <a:off x="2147935" y="3577720"/>
            <a:ext cx="6201954" cy="738664"/>
          </a:xfrm>
          <a:prstGeom prst="rect">
            <a:avLst/>
          </a:prstGeom>
          <a:noFill/>
        </p:spPr>
        <p:txBody>
          <a:bodyPr wrap="none" rtlCol="0">
            <a:spAutoFit/>
          </a:bodyPr>
          <a:lstStyle/>
          <a:p>
            <a:r>
              <a:rPr lang="en-US" dirty="0" smtClean="0"/>
              <a:t>A while loop executes while a certain condition is true, </a:t>
            </a:r>
          </a:p>
          <a:p>
            <a:r>
              <a:rPr lang="en-US" dirty="0" smtClean="0"/>
              <a:t>a while loop can be defined in two ways: </a:t>
            </a:r>
          </a:p>
        </p:txBody>
      </p:sp>
      <p:sp>
        <p:nvSpPr>
          <p:cNvPr id="15" name="Rectangle 14"/>
          <p:cNvSpPr/>
          <p:nvPr/>
        </p:nvSpPr>
        <p:spPr>
          <a:xfrm>
            <a:off x="375767" y="4316384"/>
            <a:ext cx="3024336" cy="1049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latin typeface="Microsoft Yi Baiti" pitchFamily="66" charset="0"/>
                <a:ea typeface="Microsoft Yi Baiti" pitchFamily="66" charset="0"/>
              </a:rPr>
              <a:t>w</a:t>
            </a:r>
            <a:r>
              <a:rPr lang="en-US" dirty="0" smtClean="0">
                <a:latin typeface="Microsoft Yi Baiti" pitchFamily="66" charset="0"/>
                <a:ea typeface="Microsoft Yi Baiti" pitchFamily="66" charset="0"/>
              </a:rPr>
              <a:t>hile(condition){</a:t>
            </a:r>
          </a:p>
          <a:p>
            <a:r>
              <a:rPr lang="en-US" dirty="0" smtClean="0">
                <a:latin typeface="Microsoft Yi Baiti" pitchFamily="66" charset="0"/>
                <a:ea typeface="Microsoft Yi Baiti" pitchFamily="66" charset="0"/>
              </a:rPr>
              <a:t>//code execute if true</a:t>
            </a:r>
          </a:p>
          <a:p>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p:txBody>
      </p:sp>
      <p:sp>
        <p:nvSpPr>
          <p:cNvPr id="16" name="TextBox 15"/>
          <p:cNvSpPr txBox="1"/>
          <p:nvPr/>
        </p:nvSpPr>
        <p:spPr>
          <a:xfrm>
            <a:off x="3688135" y="4501050"/>
            <a:ext cx="6854569" cy="738664"/>
          </a:xfrm>
          <a:prstGeom prst="rect">
            <a:avLst/>
          </a:prstGeom>
          <a:noFill/>
        </p:spPr>
        <p:txBody>
          <a:bodyPr wrap="none" rtlCol="0">
            <a:spAutoFit/>
          </a:bodyPr>
          <a:lstStyle/>
          <a:p>
            <a:r>
              <a:rPr lang="en-US" dirty="0"/>
              <a:t>The first checks the condition before the </a:t>
            </a:r>
            <a:r>
              <a:rPr lang="en-US" dirty="0" err="1"/>
              <a:t>codeblock</a:t>
            </a:r>
            <a:r>
              <a:rPr lang="en-US" dirty="0"/>
              <a:t> executes.</a:t>
            </a:r>
          </a:p>
          <a:p>
            <a:endParaRPr lang="en-US" dirty="0"/>
          </a:p>
        </p:txBody>
      </p:sp>
      <p:sp>
        <p:nvSpPr>
          <p:cNvPr id="17" name="Rectangle 16"/>
          <p:cNvSpPr/>
          <p:nvPr/>
        </p:nvSpPr>
        <p:spPr>
          <a:xfrm>
            <a:off x="375767" y="5509617"/>
            <a:ext cx="3024336"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do{</a:t>
            </a:r>
          </a:p>
          <a:p>
            <a:r>
              <a:rPr lang="en-US" dirty="0" smtClean="0">
                <a:latin typeface="Microsoft Yi Baiti" pitchFamily="66" charset="0"/>
                <a:ea typeface="Microsoft Yi Baiti" pitchFamily="66" charset="0"/>
              </a:rPr>
              <a:t>//execute this code block</a:t>
            </a:r>
          </a:p>
          <a:p>
            <a:r>
              <a:rPr lang="en-US" dirty="0" smtClean="0">
                <a:latin typeface="Microsoft Yi Baiti" pitchFamily="66" charset="0"/>
                <a:ea typeface="Microsoft Yi Baiti" pitchFamily="66" charset="0"/>
              </a:rPr>
              <a:t>} while(condition)</a:t>
            </a:r>
          </a:p>
        </p:txBody>
      </p:sp>
      <p:sp>
        <p:nvSpPr>
          <p:cNvPr id="18" name="TextBox 17"/>
          <p:cNvSpPr txBox="1"/>
          <p:nvPr/>
        </p:nvSpPr>
        <p:spPr>
          <a:xfrm>
            <a:off x="3544119" y="5455787"/>
            <a:ext cx="6448400" cy="1061829"/>
          </a:xfrm>
          <a:prstGeom prst="rect">
            <a:avLst/>
          </a:prstGeom>
          <a:noFill/>
        </p:spPr>
        <p:txBody>
          <a:bodyPr wrap="square" rtlCol="0">
            <a:spAutoFit/>
          </a:bodyPr>
          <a:lstStyle/>
          <a:p>
            <a:r>
              <a:rPr lang="en-US" dirty="0"/>
              <a:t>With the help of </a:t>
            </a:r>
            <a:r>
              <a:rPr lang="en-US" dirty="0" smtClean="0"/>
              <a:t>DO, the </a:t>
            </a:r>
            <a:r>
              <a:rPr lang="en-US" dirty="0"/>
              <a:t>second checks the condition after the </a:t>
            </a:r>
            <a:r>
              <a:rPr lang="en-US" dirty="0" err="1" smtClean="0"/>
              <a:t>codeblock</a:t>
            </a:r>
            <a:r>
              <a:rPr lang="en-US" dirty="0" smtClean="0"/>
              <a:t> </a:t>
            </a:r>
            <a:r>
              <a:rPr lang="en-US" dirty="0"/>
              <a:t>executed and determine whether the code should be </a:t>
            </a:r>
            <a:r>
              <a:rPr lang="en-US" dirty="0" smtClean="0"/>
              <a:t>executed </a:t>
            </a:r>
            <a:r>
              <a:rPr lang="en-US" dirty="0"/>
              <a:t>again.</a:t>
            </a:r>
          </a:p>
        </p:txBody>
      </p:sp>
      <p:cxnSp>
        <p:nvCxnSpPr>
          <p:cNvPr id="20" name="Curved Connector 19"/>
          <p:cNvCxnSpPr/>
          <p:nvPr/>
        </p:nvCxnSpPr>
        <p:spPr>
          <a:xfrm rot="10800000">
            <a:off x="951831" y="5725641"/>
            <a:ext cx="1196104" cy="720080"/>
          </a:xfrm>
          <a:prstGeom prst="curvedConnector3">
            <a:avLst>
              <a:gd name="adj1" fmla="val -97624"/>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27124" y="5365601"/>
            <a:ext cx="1677832" cy="415498"/>
          </a:xfrm>
          <a:prstGeom prst="rect">
            <a:avLst/>
          </a:prstGeom>
          <a:solidFill>
            <a:schemeClr val="tx1">
              <a:lumMod val="20000"/>
              <a:lumOff val="80000"/>
            </a:schemeClr>
          </a:solidFill>
        </p:spPr>
        <p:txBody>
          <a:bodyPr wrap="none" rtlCol="0">
            <a:spAutoFit/>
          </a:bodyPr>
          <a:lstStyle/>
          <a:p>
            <a:r>
              <a:rPr lang="en-US" dirty="0" smtClean="0"/>
              <a:t>Repeat if true</a:t>
            </a:r>
            <a:endParaRPr lang="en-US" dirty="0"/>
          </a:p>
        </p:txBody>
      </p:sp>
    </p:spTree>
    <p:extLst>
      <p:ext uri="{BB962C8B-B14F-4D97-AF65-F5344CB8AC3E}">
        <p14:creationId xmlns:p14="http://schemas.microsoft.com/office/powerpoint/2010/main" val="5208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12" grpId="0"/>
      <p:bldP spid="13" grpId="0"/>
      <p:bldP spid="14" grpId="0"/>
      <p:bldP spid="15" grpId="0" animBg="1"/>
      <p:bldP spid="16" grpId="0"/>
      <p:bldP spid="17" grpId="0" animBg="1"/>
      <p:bldP spid="18" grpId="0"/>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Conditional iteration: for-in loop</a:t>
            </a:r>
            <a:endParaRPr lang="en-ZA" dirty="0"/>
          </a:p>
        </p:txBody>
      </p:sp>
      <p:sp>
        <p:nvSpPr>
          <p:cNvPr id="5" name="TextBox 4"/>
          <p:cNvSpPr txBox="1"/>
          <p:nvPr/>
        </p:nvSpPr>
        <p:spPr>
          <a:xfrm>
            <a:off x="579789" y="6830179"/>
            <a:ext cx="9187503" cy="295915"/>
          </a:xfrm>
          <a:prstGeom prst="rect">
            <a:avLst/>
          </a:prstGeom>
          <a:noFill/>
        </p:spPr>
        <p:txBody>
          <a:bodyPr wrap="square" rtlCol="0">
            <a:spAutoFit/>
          </a:bodyPr>
          <a:lstStyle/>
          <a:p>
            <a:r>
              <a:rPr lang="en-ZA" sz="1323" dirty="0"/>
              <a:t>Source: </a:t>
            </a:r>
            <a:r>
              <a:rPr lang="en-ZA" sz="1323" dirty="0">
                <a:hlinkClick r:id="rId2"/>
              </a:rPr>
              <a:t>http://www.slideshare.net/cwhealy/javascript-for-abap-programmers-1-introduction</a:t>
            </a:r>
            <a:r>
              <a:rPr lang="en-ZA" sz="1323" dirty="0"/>
              <a:t> </a:t>
            </a:r>
          </a:p>
        </p:txBody>
      </p:sp>
      <p:sp>
        <p:nvSpPr>
          <p:cNvPr id="4" name="TextBox 3"/>
          <p:cNvSpPr txBox="1"/>
          <p:nvPr/>
        </p:nvSpPr>
        <p:spPr>
          <a:xfrm>
            <a:off x="375767" y="1211477"/>
            <a:ext cx="8952066" cy="1384995"/>
          </a:xfrm>
          <a:prstGeom prst="rect">
            <a:avLst/>
          </a:prstGeom>
          <a:noFill/>
        </p:spPr>
        <p:txBody>
          <a:bodyPr wrap="none" rtlCol="0">
            <a:spAutoFit/>
          </a:bodyPr>
          <a:lstStyle/>
          <a:p>
            <a:r>
              <a:rPr lang="en-US" dirty="0" smtClean="0"/>
              <a:t>The for-in loop is useful if you want to go through all the properties of an object.</a:t>
            </a:r>
          </a:p>
          <a:p>
            <a:r>
              <a:rPr lang="en-US" dirty="0" smtClean="0">
                <a:latin typeface="Microsoft Yi Baiti" pitchFamily="66" charset="0"/>
                <a:ea typeface="Microsoft Yi Baiti" pitchFamily="66" charset="0"/>
              </a:rPr>
              <a:t>for(i in oObject1){</a:t>
            </a:r>
          </a:p>
          <a:p>
            <a:r>
              <a:rPr lang="en-US" dirty="0" smtClean="0">
                <a:latin typeface="Microsoft Yi Baiti" pitchFamily="66" charset="0"/>
                <a:ea typeface="Microsoft Yi Baiti" pitchFamily="66" charset="0"/>
              </a:rPr>
              <a:t>//line to be executed</a:t>
            </a:r>
          </a:p>
          <a:p>
            <a:r>
              <a:rPr lang="en-US" dirty="0" smtClean="0">
                <a:latin typeface="Microsoft Yi Baiti" pitchFamily="66" charset="0"/>
                <a:ea typeface="Microsoft Yi Baiti" pitchFamily="66" charset="0"/>
              </a:rPr>
              <a:t>}</a:t>
            </a:r>
          </a:p>
        </p:txBody>
      </p:sp>
      <p:sp>
        <p:nvSpPr>
          <p:cNvPr id="6" name="Rectangle 5"/>
          <p:cNvSpPr/>
          <p:nvPr/>
        </p:nvSpPr>
        <p:spPr>
          <a:xfrm>
            <a:off x="375766" y="1211477"/>
            <a:ext cx="4797773" cy="40821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ea typeface="Microsoft Yi Baiti" pitchFamily="66" charset="0"/>
              </a:rPr>
              <a:t>Example:</a:t>
            </a:r>
          </a:p>
          <a:p>
            <a:r>
              <a:rPr lang="en-US" dirty="0">
                <a:latin typeface="Microsoft Yi Baiti" pitchFamily="66" charset="0"/>
                <a:ea typeface="Microsoft Yi Baiti" pitchFamily="66" charset="0"/>
              </a:rPr>
              <a:t>&lt;script type =‘text/</a:t>
            </a:r>
            <a:r>
              <a:rPr lang="en-US" dirty="0" err="1">
                <a:latin typeface="Microsoft Yi Baiti" pitchFamily="66" charset="0"/>
                <a:ea typeface="Microsoft Yi Baiti" pitchFamily="66" charset="0"/>
              </a:rPr>
              <a:t>javascript</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function get(){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0sport =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 ‘ ‘;</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var</a:t>
            </a:r>
            <a:r>
              <a:rPr lang="en-US" dirty="0">
                <a:latin typeface="Microsoft Yi Baiti" pitchFamily="66" charset="0"/>
                <a:ea typeface="Microsoft Yi Baiti" pitchFamily="66" charset="0"/>
              </a:rPr>
              <a:t> 0content= </a:t>
            </a:r>
            <a:r>
              <a:rPr lang="en-US" dirty="0" err="1">
                <a:latin typeface="Microsoft Yi Baiti" pitchFamily="66" charset="0"/>
                <a:ea typeface="Microsoft Yi Baiti" pitchFamily="66" charset="0"/>
              </a:rPr>
              <a:t>document.getElementById</a:t>
            </a:r>
            <a:r>
              <a:rPr lang="en-US" dirty="0">
                <a:latin typeface="Microsoft Yi Baiti" pitchFamily="66" charset="0"/>
                <a:ea typeface="Microsoft Yi Baiti" pitchFamily="66" charset="0"/>
              </a:rPr>
              <a:t>(‘content’);</a:t>
            </a:r>
          </a:p>
          <a:p>
            <a:r>
              <a:rPr lang="en-US" dirty="0">
                <a:latin typeface="Microsoft Yi Baiti" pitchFamily="66" charset="0"/>
                <a:ea typeface="Microsoft Yi Baiti" pitchFamily="66" charset="0"/>
              </a:rPr>
              <a:t>	for(I in 0sport){</a:t>
            </a:r>
          </a:p>
          <a:p>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 +=(i+’:’+0sport[i]+’&lt;</a:t>
            </a:r>
            <a:r>
              <a:rPr lang="en-US" dirty="0" err="1">
                <a:latin typeface="Microsoft Yi Baiti" pitchFamily="66" charset="0"/>
                <a:ea typeface="Microsoft Yi Baiti" pitchFamily="66" charset="0"/>
              </a:rPr>
              <a:t>br</a:t>
            </a:r>
            <a:r>
              <a:rPr lang="en-US" dirty="0">
                <a:latin typeface="Microsoft Yi Baiti" pitchFamily="66" charset="0"/>
                <a:ea typeface="Microsoft Yi Baiti" pitchFamily="66" charset="0"/>
              </a:rPr>
              <a:t>&gt;’); }</a:t>
            </a:r>
          </a:p>
          <a:p>
            <a:r>
              <a:rPr lang="en-US" dirty="0">
                <a:latin typeface="Microsoft Yi Baiti" pitchFamily="66" charset="0"/>
                <a:ea typeface="Microsoft Yi Baiti" pitchFamily="66" charset="0"/>
              </a:rPr>
              <a:t>	0content.innerHTML = </a:t>
            </a:r>
            <a:r>
              <a:rPr lang="en-US" dirty="0" err="1">
                <a:latin typeface="Microsoft Yi Baiti" pitchFamily="66" charset="0"/>
                <a:ea typeface="Microsoft Yi Baiti" pitchFamily="66" charset="0"/>
              </a:rPr>
              <a:t>sOutput</a:t>
            </a:r>
            <a:r>
              <a:rPr lang="en-US" dirty="0">
                <a:latin typeface="Microsoft Yi Baiti" pitchFamily="66" charset="0"/>
                <a:ea typeface="Microsoft Yi Baiti" pitchFamily="66" charset="0"/>
              </a:rPr>
              <a:t>;};</a:t>
            </a:r>
          </a:p>
          <a:p>
            <a:r>
              <a:rPr lang="en-US" dirty="0">
                <a:latin typeface="Microsoft Yi Baiti" pitchFamily="66" charset="0"/>
                <a:ea typeface="Microsoft Yi Baiti" pitchFamily="66" charset="0"/>
              </a:rPr>
              <a:t>&lt;/script&gt;</a:t>
            </a:r>
          </a:p>
        </p:txBody>
      </p:sp>
      <p:sp>
        <p:nvSpPr>
          <p:cNvPr id="7" name="Rectangle 6"/>
          <p:cNvSpPr/>
          <p:nvPr/>
        </p:nvSpPr>
        <p:spPr>
          <a:xfrm>
            <a:off x="4480223" y="2845321"/>
            <a:ext cx="5512296" cy="3600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Microsoft Yi Baiti" pitchFamily="66" charset="0"/>
                <a:ea typeface="Microsoft Yi Baiti" pitchFamily="66" charset="0"/>
              </a:rPr>
              <a:t>&lt;form&gt;</a:t>
            </a:r>
          </a:p>
          <a:p>
            <a:r>
              <a:rPr lang="en-US" dirty="0" smtClean="0">
                <a:latin typeface="Microsoft Yi Baiti" pitchFamily="66" charset="0"/>
                <a:ea typeface="Microsoft Yi Baiti" pitchFamily="66" charset="0"/>
              </a:rPr>
              <a:t>&lt;label for=‘sport’&gt;Object&lt;/label&gt;</a:t>
            </a:r>
          </a:p>
          <a:p>
            <a:r>
              <a:rPr lang="en-US" dirty="0" smtClean="0">
                <a:latin typeface="Microsoft Yi Baiti" pitchFamily="66" charset="0"/>
                <a:ea typeface="Microsoft Yi Baiti" pitchFamily="66" charset="0"/>
              </a:rPr>
              <a:t>&lt;select name=‘sport’ id=‘sport’ size=‘1’&gt;</a:t>
            </a:r>
          </a:p>
          <a:p>
            <a:r>
              <a:rPr lang="en-US" dirty="0">
                <a:latin typeface="Microsoft Yi Baiti" pitchFamily="66" charset="0"/>
                <a:ea typeface="Microsoft Yi Baiti" pitchFamily="66" charset="0"/>
              </a:rPr>
              <a:t>	&lt;</a:t>
            </a:r>
            <a:r>
              <a:rPr lang="en-US" dirty="0" smtClean="0">
                <a:latin typeface="Microsoft Yi Baiti" pitchFamily="66" charset="0"/>
                <a:ea typeface="Microsoft Yi Baiti" pitchFamily="66" charset="0"/>
              </a:rPr>
              <a:t>option </a:t>
            </a:r>
            <a:r>
              <a:rPr lang="en-US" dirty="0" err="1" smtClean="0">
                <a:latin typeface="Microsoft Yi Baiti" pitchFamily="66" charset="0"/>
                <a:ea typeface="Microsoft Yi Baiti" pitchFamily="66" charset="0"/>
              </a:rPr>
              <a:t>value’basebal</a:t>
            </a:r>
            <a:r>
              <a:rPr lang="en-US" dirty="0" smtClean="0">
                <a:latin typeface="Microsoft Yi Baiti" pitchFamily="66" charset="0"/>
                <a:ea typeface="Microsoft Yi Baiti" pitchFamily="66" charset="0"/>
              </a:rPr>
              <a:t>’&gt;baseball&lt;/option&gt;</a:t>
            </a:r>
          </a:p>
          <a:p>
            <a:r>
              <a:rPr lang="en-US" dirty="0">
                <a:latin typeface="Microsoft Yi Baiti" pitchFamily="66" charset="0"/>
                <a:ea typeface="Microsoft Yi Baiti" pitchFamily="66" charset="0"/>
              </a:rPr>
              <a:t>	&lt;option </a:t>
            </a:r>
            <a:r>
              <a:rPr lang="en-US" dirty="0" err="1" smtClean="0">
                <a:latin typeface="Microsoft Yi Baiti" pitchFamily="66" charset="0"/>
                <a:ea typeface="Microsoft Yi Baiti" pitchFamily="66" charset="0"/>
              </a:rPr>
              <a:t>value’hockey</a:t>
            </a:r>
            <a:r>
              <a:rPr lang="en-US" dirty="0" smtClean="0">
                <a:latin typeface="Microsoft Yi Baiti" pitchFamily="66" charset="0"/>
                <a:ea typeface="Microsoft Yi Baiti" pitchFamily="66" charset="0"/>
              </a:rPr>
              <a:t>’&gt;hockey&lt;/option&gt;</a:t>
            </a:r>
          </a:p>
          <a:p>
            <a:r>
              <a:rPr lang="en-US" dirty="0" smtClean="0">
                <a:latin typeface="Microsoft Yi Baiti" pitchFamily="66" charset="0"/>
                <a:ea typeface="Microsoft Yi Baiti" pitchFamily="66" charset="0"/>
              </a:rPr>
              <a:t>&lt;/select&gt;</a:t>
            </a:r>
          </a:p>
          <a:p>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=‘get()’&gt;submit&lt;/button&gt;</a:t>
            </a:r>
          </a:p>
          <a:p>
            <a:r>
              <a:rPr lang="en-US" dirty="0" smtClean="0">
                <a:latin typeface="Microsoft Yi Baiti" pitchFamily="66" charset="0"/>
                <a:ea typeface="Microsoft Yi Baiti" pitchFamily="66" charset="0"/>
              </a:rPr>
              <a:t>&lt;</a:t>
            </a:r>
            <a:r>
              <a:rPr lang="en-US" dirty="0" err="1" smtClean="0">
                <a:latin typeface="Microsoft Yi Baiti" pitchFamily="66" charset="0"/>
                <a:ea typeface="Microsoft Yi Baiti" pitchFamily="66" charset="0"/>
              </a:rPr>
              <a:t>br</a:t>
            </a:r>
            <a:r>
              <a:rPr lang="en-US" dirty="0" smtClean="0">
                <a:latin typeface="Microsoft Yi Baiti" pitchFamily="66" charset="0"/>
                <a:ea typeface="Microsoft Yi Baiti" pitchFamily="66" charset="0"/>
              </a:rPr>
              <a:t>&gt;&lt;/form&gt;</a:t>
            </a:r>
          </a:p>
          <a:p>
            <a:r>
              <a:rPr lang="en-US" dirty="0" smtClean="0">
                <a:latin typeface="Microsoft Yi Baiti" pitchFamily="66" charset="0"/>
                <a:ea typeface="Microsoft Yi Baiti" pitchFamily="66" charset="0"/>
              </a:rPr>
              <a:t>&lt;div id=‘content’&gt;</a:t>
            </a:r>
          </a:p>
          <a:p>
            <a:r>
              <a:rPr lang="en-US" dirty="0">
                <a:latin typeface="Microsoft Yi Baiti" pitchFamily="66" charset="0"/>
                <a:ea typeface="Microsoft Yi Baiti" pitchFamily="66" charset="0"/>
              </a:rPr>
              <a:t>	</a:t>
            </a:r>
          </a:p>
          <a:p>
            <a:r>
              <a:rPr lang="en-US" dirty="0" smtClean="0">
                <a:latin typeface="Microsoft Yi Baiti" pitchFamily="66" charset="0"/>
                <a:ea typeface="Microsoft Yi Baiti" pitchFamily="66" charset="0"/>
              </a:rPr>
              <a:t>&lt;/div&gt;</a:t>
            </a:r>
            <a:endParaRPr lang="en-US" dirty="0">
              <a:latin typeface="Microsoft Yi Baiti" pitchFamily="66" charset="0"/>
              <a:ea typeface="Microsoft Yi Baiti" pitchFamily="6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75" y="1621184"/>
            <a:ext cx="4375968" cy="426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6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3 : </a:t>
            </a:r>
            <a:r>
              <a:rPr lang="en-US" dirty="0"/>
              <a:t>C</a:t>
            </a:r>
            <a:r>
              <a:rPr lang="en-US" dirty="0" smtClean="0"/>
              <a:t>ontrol structures</a:t>
            </a:r>
            <a:endParaRPr lang="en-US" dirty="0"/>
          </a:p>
        </p:txBody>
      </p:sp>
      <p:sp>
        <p:nvSpPr>
          <p:cNvPr id="3" name="Content Placeholder 2"/>
          <p:cNvSpPr>
            <a:spLocks noGrp="1"/>
          </p:cNvSpPr>
          <p:nvPr>
            <p:ph idx="1"/>
          </p:nvPr>
        </p:nvSpPr>
        <p:spPr/>
        <p:txBody>
          <a:bodyPr/>
          <a:lstStyle/>
          <a:p>
            <a:r>
              <a:rPr lang="en-US" dirty="0" smtClean="0"/>
              <a:t>In this tutorial you will create an array with random numbers.</a:t>
            </a:r>
          </a:p>
          <a:p>
            <a:r>
              <a:rPr lang="en-US" dirty="0" smtClean="0"/>
              <a:t>The array will be passed to a function that will return the highest number in the array.</a:t>
            </a:r>
          </a:p>
          <a:p>
            <a:r>
              <a:rPr lang="en-US" dirty="0" smtClean="0"/>
              <a:t>The function that will determine which number is the highest will make use of the if and for loop control structures.</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44</a:t>
            </a:fld>
            <a:endParaRPr lang="en-US"/>
          </a:p>
        </p:txBody>
      </p:sp>
    </p:spTree>
    <p:extLst>
      <p:ext uri="{BB962C8B-B14F-4D97-AF65-F5344CB8AC3E}">
        <p14:creationId xmlns:p14="http://schemas.microsoft.com/office/powerpoint/2010/main" val="41863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 Document Object Model</a:t>
            </a:r>
            <a:endParaRPr lang="en-US" dirty="0"/>
          </a:p>
        </p:txBody>
      </p:sp>
      <p:sp>
        <p:nvSpPr>
          <p:cNvPr id="3" name="Content Placeholder 2"/>
          <p:cNvSpPr>
            <a:spLocks noGrp="1"/>
          </p:cNvSpPr>
          <p:nvPr>
            <p:ph idx="1"/>
          </p:nvPr>
        </p:nvSpPr>
        <p:spPr/>
        <p:txBody>
          <a:bodyPr/>
          <a:lstStyle/>
          <a:p>
            <a:r>
              <a:rPr lang="en-US" dirty="0" smtClean="0"/>
              <a:t>The DOM represents the web page in a tree structure.</a:t>
            </a:r>
          </a:p>
          <a:p>
            <a:r>
              <a:rPr lang="en-US" dirty="0" smtClean="0"/>
              <a:t>The three basic objects of the </a:t>
            </a:r>
            <a:r>
              <a:rPr lang="en-US" dirty="0" err="1" smtClean="0"/>
              <a:t>dom</a:t>
            </a:r>
            <a:r>
              <a:rPr lang="en-US" dirty="0" smtClean="0"/>
              <a:t> are:</a:t>
            </a:r>
          </a:p>
          <a:p>
            <a:pPr lvl="1"/>
            <a:r>
              <a:rPr lang="en-US" dirty="0" smtClean="0"/>
              <a:t>Window</a:t>
            </a:r>
          </a:p>
          <a:p>
            <a:pPr lvl="1"/>
            <a:r>
              <a:rPr lang="en-US" dirty="0" smtClean="0"/>
              <a:t>Screen</a:t>
            </a:r>
          </a:p>
          <a:p>
            <a:pPr lvl="1"/>
            <a:r>
              <a:rPr lang="en-US" dirty="0" smtClean="0"/>
              <a:t>Document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45</a:t>
            </a:fld>
            <a:endParaRPr lang="en-US"/>
          </a:p>
        </p:txBody>
      </p:sp>
      <p:sp>
        <p:nvSpPr>
          <p:cNvPr id="5" name="Rectangle 4"/>
          <p:cNvSpPr/>
          <p:nvPr/>
        </p:nvSpPr>
        <p:spPr>
          <a:xfrm>
            <a:off x="879823" y="3133353"/>
            <a:ext cx="8856984"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Screen: This object represents the screen.</a:t>
            </a:r>
          </a:p>
          <a:p>
            <a:pPr marL="342900" indent="-342900">
              <a:buFontTx/>
              <a:buChar char="-"/>
            </a:pPr>
            <a:r>
              <a:rPr lang="en-US" dirty="0" smtClean="0"/>
              <a:t>It can be used to determine properties of the screen.(</a:t>
            </a:r>
            <a:r>
              <a:rPr lang="en-US" dirty="0" err="1" smtClean="0"/>
              <a:t>eg</a:t>
            </a:r>
            <a:r>
              <a:rPr lang="en-US" dirty="0" smtClean="0"/>
              <a:t>. Height and width)</a:t>
            </a:r>
          </a:p>
          <a:p>
            <a:endParaRPr lang="en-US" dirty="0"/>
          </a:p>
        </p:txBody>
      </p:sp>
      <p:sp>
        <p:nvSpPr>
          <p:cNvPr id="6" name="Rectangle 5"/>
          <p:cNvSpPr/>
          <p:nvPr/>
        </p:nvSpPr>
        <p:spPr>
          <a:xfrm>
            <a:off x="879486" y="4200529"/>
            <a:ext cx="8856984" cy="12370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Window: This object represents the browser window.</a:t>
            </a:r>
          </a:p>
          <a:p>
            <a:pPr marL="342900" indent="-342900">
              <a:buFontTx/>
              <a:buChar char="-"/>
            </a:pPr>
            <a:r>
              <a:rPr lang="en-US" dirty="0" smtClean="0"/>
              <a:t>We have already used a method of the window, the alert method. The correct way to use the alert method would be </a:t>
            </a:r>
            <a:r>
              <a:rPr lang="en-US" dirty="0" err="1" smtClean="0"/>
              <a:t>window.alert</a:t>
            </a:r>
            <a:r>
              <a:rPr lang="en-US" dirty="0" smtClean="0"/>
              <a:t>(“message”);</a:t>
            </a:r>
          </a:p>
          <a:p>
            <a:endParaRPr lang="en-US" dirty="0"/>
          </a:p>
        </p:txBody>
      </p:sp>
      <p:sp>
        <p:nvSpPr>
          <p:cNvPr id="7" name="Rectangle 6"/>
          <p:cNvSpPr/>
          <p:nvPr/>
        </p:nvSpPr>
        <p:spPr>
          <a:xfrm>
            <a:off x="879486" y="5588521"/>
            <a:ext cx="8856984" cy="12892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Document: This object represents the web page displayed by the browser.</a:t>
            </a:r>
          </a:p>
          <a:p>
            <a:pPr marL="342900" indent="-342900">
              <a:buFontTx/>
              <a:buChar char="-"/>
            </a:pPr>
            <a:r>
              <a:rPr lang="en-US" dirty="0" smtClean="0"/>
              <a:t>It can be used to access all components of this page.</a:t>
            </a:r>
          </a:p>
          <a:p>
            <a:pPr marL="342900" indent="-342900">
              <a:buFontTx/>
              <a:buChar char="-"/>
            </a:pPr>
            <a:r>
              <a:rPr lang="en-US" dirty="0" smtClean="0"/>
              <a:t>Ex. </a:t>
            </a:r>
            <a:r>
              <a:rPr lang="en-US" dirty="0" err="1" smtClean="0"/>
              <a:t>Document.getElementById</a:t>
            </a:r>
            <a:r>
              <a:rPr lang="en-US" dirty="0" smtClean="0"/>
              <a:t>(“ID”); as in the example on previous slide.</a:t>
            </a:r>
          </a:p>
          <a:p>
            <a:endParaRPr lang="en-US" dirty="0"/>
          </a:p>
        </p:txBody>
      </p:sp>
      <p:sp>
        <p:nvSpPr>
          <p:cNvPr id="9" name="Rectangle 8"/>
          <p:cNvSpPr/>
          <p:nvPr/>
        </p:nvSpPr>
        <p:spPr>
          <a:xfrm>
            <a:off x="879486" y="3133353"/>
            <a:ext cx="8856647" cy="3619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The DOM defines how each element of the web page are linked together.</a:t>
            </a:r>
          </a:p>
          <a:p>
            <a:r>
              <a:rPr lang="en-US" dirty="0" smtClean="0"/>
              <a:t>The map forms an object hierarchy which will be referred to as the </a:t>
            </a:r>
            <a:r>
              <a:rPr lang="en-US" b="1" dirty="0" smtClean="0"/>
              <a:t>DOM tree.</a:t>
            </a:r>
          </a:p>
          <a:p>
            <a:endParaRPr lang="en-US" dirty="0" smtClean="0"/>
          </a:p>
          <a:p>
            <a:r>
              <a:rPr lang="en-US" dirty="0" smtClean="0"/>
              <a:t>Each Element on the HTML page becomes a </a:t>
            </a:r>
            <a:r>
              <a:rPr lang="en-US" b="1" dirty="0" smtClean="0"/>
              <a:t>node</a:t>
            </a:r>
            <a:r>
              <a:rPr lang="en-US" dirty="0" smtClean="0"/>
              <a:t> in the tree. </a:t>
            </a:r>
          </a:p>
          <a:p>
            <a:r>
              <a:rPr lang="en-US" dirty="0" smtClean="0"/>
              <a:t>The HTML tags are known as</a:t>
            </a:r>
            <a:r>
              <a:rPr lang="en-US" b="1" dirty="0" smtClean="0"/>
              <a:t> elements</a:t>
            </a:r>
            <a:r>
              <a:rPr lang="en-US" dirty="0" smtClean="0"/>
              <a:t>.</a:t>
            </a:r>
          </a:p>
          <a:p>
            <a:r>
              <a:rPr lang="en-US" dirty="0" smtClean="0"/>
              <a:t>The content between the tags are known as the </a:t>
            </a:r>
            <a:r>
              <a:rPr lang="en-US" b="1" dirty="0" smtClean="0"/>
              <a:t>text node</a:t>
            </a:r>
            <a:r>
              <a:rPr lang="en-US" dirty="0" smtClean="0"/>
              <a:t>.</a:t>
            </a:r>
          </a:p>
          <a:p>
            <a:endParaRPr lang="en-US" dirty="0" smtClean="0"/>
          </a:p>
          <a:p>
            <a:r>
              <a:rPr lang="en-US" dirty="0" smtClean="0"/>
              <a:t>Due to the hierarchical structure of the tree, the superordinate objects are known as parent objects, the subordinate objects as child objects, and objects of the same rank are sibling objects.</a:t>
            </a:r>
            <a:endParaRPr lang="en-US" dirty="0"/>
          </a:p>
        </p:txBody>
      </p:sp>
    </p:spTree>
    <p:extLst>
      <p:ext uri="{BB962C8B-B14F-4D97-AF65-F5344CB8AC3E}">
        <p14:creationId xmlns:p14="http://schemas.microsoft.com/office/powerpoint/2010/main" val="278049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Addressing </a:t>
            </a:r>
            <a:r>
              <a:rPr lang="en-US" dirty="0"/>
              <a:t>E</a:t>
            </a:r>
            <a:r>
              <a:rPr lang="en-US" dirty="0" smtClean="0"/>
              <a:t>lements</a:t>
            </a:r>
            <a:endParaRPr lang="en-US" dirty="0"/>
          </a:p>
        </p:txBody>
      </p:sp>
      <p:sp>
        <p:nvSpPr>
          <p:cNvPr id="3" name="Content Placeholder 2"/>
          <p:cNvSpPr>
            <a:spLocks noGrp="1"/>
          </p:cNvSpPr>
          <p:nvPr>
            <p:ph idx="1"/>
          </p:nvPr>
        </p:nvSpPr>
        <p:spPr>
          <a:xfrm>
            <a:off x="519783" y="1419226"/>
            <a:ext cx="9296401" cy="3025372"/>
          </a:xfrm>
        </p:spPr>
        <p:txBody>
          <a:bodyPr/>
          <a:lstStyle/>
          <a:p>
            <a:pPr marL="0" indent="0">
              <a:buNone/>
            </a:pPr>
            <a:r>
              <a:rPr lang="en-US" dirty="0" smtClean="0"/>
              <a:t>In previous slides the elements have been addressed using the following code: </a:t>
            </a:r>
            <a:r>
              <a:rPr lang="en-US" dirty="0" err="1" smtClean="0"/>
              <a:t>document.getElementById</a:t>
            </a:r>
            <a:r>
              <a:rPr lang="en-US" dirty="0" smtClean="0"/>
              <a:t>();</a:t>
            </a:r>
          </a:p>
          <a:p>
            <a:pPr marL="0" indent="0">
              <a:buNone/>
            </a:pPr>
            <a:r>
              <a:rPr lang="en-US" dirty="0" smtClean="0"/>
              <a:t>When </a:t>
            </a:r>
            <a:r>
              <a:rPr lang="en-US" dirty="0" err="1" smtClean="0"/>
              <a:t>getElementsByTagname</a:t>
            </a:r>
            <a:r>
              <a:rPr lang="en-US" dirty="0" smtClean="0"/>
              <a:t>() are used, an </a:t>
            </a:r>
            <a:r>
              <a:rPr lang="en-US" b="1" dirty="0" smtClean="0"/>
              <a:t>array</a:t>
            </a:r>
            <a:r>
              <a:rPr lang="en-US" dirty="0" smtClean="0"/>
              <a:t> with all the elements of a specific type is returned.</a:t>
            </a:r>
          </a:p>
          <a:p>
            <a:pPr marL="0" indent="0">
              <a:buNone/>
            </a:pPr>
            <a:endParaRPr lang="en-US" dirty="0" smtClean="0"/>
          </a:p>
          <a:p>
            <a:pPr marL="0" indent="0">
              <a:buNone/>
            </a:pPr>
            <a:r>
              <a:rPr lang="en-US" dirty="0" smtClean="0"/>
              <a:t>You can address elements by  using the </a:t>
            </a:r>
            <a:r>
              <a:rPr lang="en-US" dirty="0" err="1" smtClean="0"/>
              <a:t>childnodes</a:t>
            </a:r>
            <a:r>
              <a:rPr lang="en-US" dirty="0" smtClean="0"/>
              <a:t> array or one of the other properties:</a:t>
            </a:r>
            <a:endParaRPr lang="en-US" dirty="0"/>
          </a:p>
        </p:txBody>
      </p:sp>
      <p:sp>
        <p:nvSpPr>
          <p:cNvPr id="4" name="Slide Number Placeholder 3"/>
          <p:cNvSpPr>
            <a:spLocks noGrp="1"/>
          </p:cNvSpPr>
          <p:nvPr>
            <p:ph type="sldNum" sz="quarter" idx="12"/>
          </p:nvPr>
        </p:nvSpPr>
        <p:spPr>
          <a:xfrm>
            <a:off x="1159335" y="5673259"/>
            <a:ext cx="2332329" cy="402652"/>
          </a:xfrm>
        </p:spPr>
        <p:txBody>
          <a:bodyPr/>
          <a:lstStyle/>
          <a:p>
            <a:endParaRPr lang="en-US" dirty="0"/>
          </a:p>
        </p:txBody>
      </p:sp>
      <p:sp>
        <p:nvSpPr>
          <p:cNvPr id="5" name="TextBox 4"/>
          <p:cNvSpPr txBox="1"/>
          <p:nvPr/>
        </p:nvSpPr>
        <p:spPr>
          <a:xfrm>
            <a:off x="3028447" y="2557289"/>
            <a:ext cx="7387343" cy="2031325"/>
          </a:xfrm>
          <a:prstGeom prst="rect">
            <a:avLst/>
          </a:prstGeom>
          <a:solidFill>
            <a:schemeClr val="tx1">
              <a:lumMod val="20000"/>
              <a:lumOff val="80000"/>
            </a:schemeClr>
          </a:solidFill>
        </p:spPr>
        <p:txBody>
          <a:bodyPr wrap="none" rtlCol="0">
            <a:spAutoFit/>
          </a:bodyPr>
          <a:lstStyle/>
          <a:p>
            <a:r>
              <a:rPr lang="en-US" dirty="0" smtClean="0"/>
              <a:t>Array:</a:t>
            </a:r>
          </a:p>
          <a:p>
            <a:r>
              <a:rPr lang="en-US" dirty="0" smtClean="0"/>
              <a:t>This is an object that consist of a stack of objects of the same type</a:t>
            </a:r>
          </a:p>
          <a:p>
            <a:r>
              <a:rPr lang="en-US" dirty="0" smtClean="0"/>
              <a:t>Create an array: </a:t>
            </a: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0Arr = new Array();</a:t>
            </a:r>
          </a:p>
          <a:p>
            <a:r>
              <a:rPr lang="en-US" dirty="0" smtClean="0">
                <a:latin typeface="+mj-lt"/>
                <a:ea typeface="Microsoft Yi Baiti" pitchFamily="66" charset="0"/>
              </a:rPr>
              <a:t>Write values: </a:t>
            </a:r>
            <a:r>
              <a:rPr lang="en-US" dirty="0" smtClean="0">
                <a:latin typeface="Microsoft Yi Baiti" pitchFamily="66" charset="0"/>
                <a:ea typeface="Microsoft Yi Baiti" pitchFamily="66" charset="0"/>
              </a:rPr>
              <a:t>	0Arr[0] = “entry1”;</a:t>
            </a:r>
          </a:p>
          <a:p>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0Arr[1] = “entry2”;</a:t>
            </a:r>
          </a:p>
          <a:p>
            <a:r>
              <a:rPr lang="en-US" dirty="0" smtClean="0"/>
              <a:t>Use values:</a:t>
            </a:r>
            <a:r>
              <a:rPr lang="en-US" dirty="0"/>
              <a:t>	</a:t>
            </a:r>
            <a:r>
              <a:rPr lang="en-US" dirty="0" smtClean="0">
                <a:latin typeface="Microsoft Yi Baiti" pitchFamily="66" charset="0"/>
                <a:ea typeface="Microsoft Yi Baiti" pitchFamily="66" charset="0"/>
              </a:rPr>
              <a:t>alert(0Arr[1]);</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4099610061"/>
              </p:ext>
            </p:extLst>
          </p:nvPr>
        </p:nvGraphicFramePr>
        <p:xfrm>
          <a:off x="696118" y="3349377"/>
          <a:ext cx="7125760" cy="3154680"/>
        </p:xfrm>
        <a:graphic>
          <a:graphicData uri="http://schemas.openxmlformats.org/drawingml/2006/table">
            <a:tbl>
              <a:tblPr firstRow="1" bandRow="1">
                <a:tableStyleId>{5C22544A-7EE6-4342-B048-85BDC9FD1C3A}</a:tableStyleId>
              </a:tblPr>
              <a:tblGrid>
                <a:gridCol w="3562880"/>
                <a:gridCol w="3562880"/>
              </a:tblGrid>
              <a:tr h="370840">
                <a:tc>
                  <a:txBody>
                    <a:bodyPr/>
                    <a:lstStyle/>
                    <a:p>
                      <a:r>
                        <a:rPr lang="en-US" dirty="0" smtClean="0"/>
                        <a:t>Property</a:t>
                      </a:r>
                      <a:endParaRPr lang="en-US" dirty="0"/>
                    </a:p>
                  </a:txBody>
                  <a:tcPr/>
                </a:tc>
                <a:tc>
                  <a:txBody>
                    <a:bodyPr/>
                    <a:lstStyle/>
                    <a:p>
                      <a:r>
                        <a:rPr lang="en-US" dirty="0" smtClean="0"/>
                        <a:t>Description</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firstChild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First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childNodes</a:t>
                      </a:r>
                      <a:r>
                        <a:rPr lang="en-US" sz="2400" dirty="0" smtClean="0">
                          <a:solidFill>
                            <a:schemeClr val="accent6">
                              <a:lumMod val="10000"/>
                            </a:schemeClr>
                          </a:solidFill>
                          <a:latin typeface="Microsoft Yi Baiti" pitchFamily="66" charset="0"/>
                          <a:ea typeface="Microsoft Yi Baiti" pitchFamily="66" charset="0"/>
                        </a:rPr>
                        <a:t>[]</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Child node [array]</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lastChild</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Last child node</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nextSibling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Next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previousSibling</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Previous node at same level</a:t>
                      </a:r>
                      <a:endParaRPr lang="en-US" dirty="0"/>
                    </a:p>
                  </a:txBody>
                  <a:tcPr/>
                </a:tc>
              </a:tr>
              <a:tr h="370840">
                <a:tc>
                  <a:txBody>
                    <a:bodyPr/>
                    <a:lstStyle/>
                    <a:p>
                      <a:r>
                        <a:rPr lang="en-US" sz="2400" dirty="0" err="1" smtClean="0">
                          <a:solidFill>
                            <a:schemeClr val="accent6">
                              <a:lumMod val="10000"/>
                            </a:schemeClr>
                          </a:solidFill>
                          <a:latin typeface="Microsoft Yi Baiti" pitchFamily="66" charset="0"/>
                          <a:ea typeface="Microsoft Yi Baiti" pitchFamily="66" charset="0"/>
                        </a:rPr>
                        <a:t>parentNode</a:t>
                      </a:r>
                      <a:endParaRPr lang="en-US" sz="2400" dirty="0">
                        <a:solidFill>
                          <a:schemeClr val="accent6">
                            <a:lumMod val="10000"/>
                          </a:schemeClr>
                        </a:solidFill>
                        <a:latin typeface="Microsoft Yi Baiti" pitchFamily="66" charset="0"/>
                        <a:ea typeface="Microsoft Yi Baiti" pitchFamily="66" charset="0"/>
                      </a:endParaRPr>
                    </a:p>
                  </a:txBody>
                  <a:tcPr/>
                </a:tc>
                <a:tc>
                  <a:txBody>
                    <a:bodyPr/>
                    <a:lstStyle/>
                    <a:p>
                      <a:r>
                        <a:rPr lang="en-US" dirty="0" smtClean="0"/>
                        <a:t>Parent</a:t>
                      </a:r>
                      <a:r>
                        <a:rPr lang="en-US" baseline="0" dirty="0" smtClean="0"/>
                        <a:t> node</a:t>
                      </a:r>
                      <a:endParaRPr lang="en-US" dirty="0"/>
                    </a:p>
                  </a:txBody>
                  <a:tcPr/>
                </a:tc>
              </a:tr>
            </a:tbl>
          </a:graphicData>
        </a:graphic>
      </p:graphicFrame>
    </p:spTree>
    <p:extLst>
      <p:ext uri="{BB962C8B-B14F-4D97-AF65-F5344CB8AC3E}">
        <p14:creationId xmlns:p14="http://schemas.microsoft.com/office/powerpoint/2010/main" val="261095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F54C19C2-EEC0-5741-9456-6D74EC6E4EB9}" type="slidenum">
              <a:rPr lang="en-US" smtClean="0"/>
              <a:pPr/>
              <a:t>47</a:t>
            </a:fld>
            <a:endParaRPr lang="en-US"/>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609" r="4873" b="14547"/>
          <a:stretch/>
        </p:blipFill>
        <p:spPr bwMode="auto">
          <a:xfrm>
            <a:off x="159743" y="181025"/>
            <a:ext cx="10171679" cy="723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840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innerHTML</a:t>
            </a:r>
            <a:r>
              <a:rPr lang="en-US" dirty="0" smtClean="0"/>
              <a:t> property  can be used to add any HTML code at a particular point.</a:t>
            </a:r>
          </a:p>
          <a:p>
            <a:pPr marL="0" indent="0">
              <a:buNone/>
            </a:pPr>
            <a:r>
              <a:rPr lang="en-US" dirty="0" smtClean="0"/>
              <a:t>Example: in your </a:t>
            </a:r>
            <a:r>
              <a:rPr lang="en-US" dirty="0" err="1" smtClean="0"/>
              <a:t>javascript</a:t>
            </a:r>
            <a:r>
              <a:rPr lang="en-US" dirty="0" smtClean="0"/>
              <a:t>:</a:t>
            </a:r>
          </a:p>
          <a:p>
            <a:pPr marL="0" indent="0">
              <a:buNone/>
            </a:pPr>
            <a:r>
              <a:rPr lang="en-US" dirty="0"/>
              <a:t>	</a:t>
            </a:r>
            <a:r>
              <a:rPr lang="en-US" dirty="0" err="1" smtClean="0"/>
              <a:t>var</a:t>
            </a:r>
            <a:r>
              <a:rPr lang="en-US" dirty="0" smtClean="0"/>
              <a:t> </a:t>
            </a:r>
            <a:r>
              <a:rPr lang="en-US" dirty="0" err="1" smtClean="0"/>
              <a:t>Ooutput</a:t>
            </a:r>
            <a:r>
              <a:rPr lang="en-US" dirty="0" smtClean="0"/>
              <a:t> = </a:t>
            </a:r>
            <a:r>
              <a:rPr lang="en-US" dirty="0" err="1" smtClean="0"/>
              <a:t>document.getElementbyId</a:t>
            </a:r>
            <a:r>
              <a:rPr lang="en-US" dirty="0" smtClean="0"/>
              <a:t>(“output”);</a:t>
            </a:r>
          </a:p>
          <a:p>
            <a:pPr marL="0" indent="0">
              <a:buNone/>
            </a:pPr>
            <a:r>
              <a:rPr lang="en-US" dirty="0"/>
              <a:t>	</a:t>
            </a:r>
            <a:r>
              <a:rPr lang="en-US" dirty="0" err="1" smtClean="0"/>
              <a:t>Ooutput.innerHTML</a:t>
            </a:r>
            <a:r>
              <a:rPr lang="en-US" dirty="0" smtClean="0"/>
              <a:t> = “enter this line”;</a:t>
            </a:r>
          </a:p>
          <a:p>
            <a:pPr marL="0" indent="0">
              <a:buNone/>
            </a:pPr>
            <a:endParaRPr lang="en-US" dirty="0"/>
          </a:p>
          <a:p>
            <a:pPr marL="0" indent="0">
              <a:buNone/>
            </a:pPr>
            <a:r>
              <a:rPr lang="en-US" dirty="0" smtClean="0"/>
              <a:t>In the HTML body:</a:t>
            </a:r>
          </a:p>
          <a:p>
            <a:pPr marL="0" indent="0">
              <a:buNone/>
            </a:pPr>
            <a:r>
              <a:rPr lang="en-US" dirty="0"/>
              <a:t>	</a:t>
            </a:r>
            <a:r>
              <a:rPr lang="en-US" dirty="0" smtClean="0"/>
              <a:t>&lt;div id=“output:&gt;&lt;/div&gt;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48</a:t>
            </a:fld>
            <a:endParaRPr lang="en-US"/>
          </a:p>
        </p:txBody>
      </p:sp>
      <p:sp>
        <p:nvSpPr>
          <p:cNvPr id="5" name="TextBox 4"/>
          <p:cNvSpPr txBox="1"/>
          <p:nvPr/>
        </p:nvSpPr>
        <p:spPr>
          <a:xfrm>
            <a:off x="6208415" y="1693193"/>
            <a:ext cx="3939796" cy="415498"/>
          </a:xfrm>
          <a:prstGeom prst="rect">
            <a:avLst/>
          </a:prstGeom>
          <a:solidFill>
            <a:schemeClr val="tx1">
              <a:lumMod val="20000"/>
              <a:lumOff val="80000"/>
            </a:schemeClr>
          </a:solidFill>
        </p:spPr>
        <p:txBody>
          <a:bodyPr wrap="none" rtlCol="0">
            <a:spAutoFit/>
          </a:bodyPr>
          <a:lstStyle/>
          <a:p>
            <a:r>
              <a:rPr lang="en-US" dirty="0" smtClean="0"/>
              <a:t>Return the element with id output</a:t>
            </a:r>
            <a:endParaRPr lang="en-US" dirty="0"/>
          </a:p>
        </p:txBody>
      </p:sp>
      <p:cxnSp>
        <p:nvCxnSpPr>
          <p:cNvPr id="7" name="Straight Arrow Connector 6"/>
          <p:cNvCxnSpPr>
            <a:stCxn id="5" idx="1"/>
          </p:cNvCxnSpPr>
          <p:nvPr/>
        </p:nvCxnSpPr>
        <p:spPr>
          <a:xfrm flipH="1">
            <a:off x="5272311" y="1900942"/>
            <a:ext cx="936104" cy="296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40363" y="2773313"/>
            <a:ext cx="4739439" cy="415498"/>
          </a:xfrm>
          <a:prstGeom prst="rect">
            <a:avLst/>
          </a:prstGeom>
          <a:solidFill>
            <a:schemeClr val="tx1">
              <a:lumMod val="20000"/>
              <a:lumOff val="80000"/>
            </a:schemeClr>
          </a:solidFill>
        </p:spPr>
        <p:txBody>
          <a:bodyPr wrap="none" rtlCol="0">
            <a:spAutoFit/>
          </a:bodyPr>
          <a:lstStyle/>
          <a:p>
            <a:r>
              <a:rPr lang="en-US" dirty="0" smtClean="0"/>
              <a:t>Add code to the webpage at that element</a:t>
            </a:r>
            <a:endParaRPr lang="en-US" dirty="0"/>
          </a:p>
        </p:txBody>
      </p:sp>
      <p:cxnSp>
        <p:nvCxnSpPr>
          <p:cNvPr id="10" name="Straight Arrow Connector 9"/>
          <p:cNvCxnSpPr/>
          <p:nvPr/>
        </p:nvCxnSpPr>
        <p:spPr>
          <a:xfrm flipH="1" flipV="1">
            <a:off x="5056287" y="2629297"/>
            <a:ext cx="684076" cy="351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67811" y="3349377"/>
            <a:ext cx="6458050" cy="738664"/>
          </a:xfrm>
          <a:prstGeom prst="rect">
            <a:avLst/>
          </a:prstGeom>
          <a:solidFill>
            <a:schemeClr val="tx1">
              <a:lumMod val="20000"/>
              <a:lumOff val="80000"/>
            </a:schemeClr>
          </a:solidFill>
        </p:spPr>
        <p:txBody>
          <a:bodyPr wrap="none" rtlCol="0">
            <a:spAutoFit/>
          </a:bodyPr>
          <a:lstStyle/>
          <a:p>
            <a:r>
              <a:rPr lang="en-US" dirty="0" smtClean="0"/>
              <a:t>At this element with id ‘output’, the code “enter this line”</a:t>
            </a:r>
          </a:p>
          <a:p>
            <a:r>
              <a:rPr lang="en-US" dirty="0"/>
              <a:t>w</a:t>
            </a:r>
            <a:r>
              <a:rPr lang="en-US" dirty="0" smtClean="0"/>
              <a:t>ill be added</a:t>
            </a:r>
            <a:endParaRPr lang="en-US" dirty="0"/>
          </a:p>
        </p:txBody>
      </p:sp>
      <p:cxnSp>
        <p:nvCxnSpPr>
          <p:cNvPr id="13" name="Straight Arrow Connector 12"/>
          <p:cNvCxnSpPr>
            <a:stCxn id="11" idx="1"/>
          </p:cNvCxnSpPr>
          <p:nvPr/>
        </p:nvCxnSpPr>
        <p:spPr>
          <a:xfrm flipH="1" flipV="1">
            <a:off x="3760143" y="3565401"/>
            <a:ext cx="307668" cy="1533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7815" y="4088041"/>
            <a:ext cx="8496944" cy="2354491"/>
          </a:xfrm>
          <a:prstGeom prst="rect">
            <a:avLst/>
          </a:prstGeom>
          <a:noFill/>
        </p:spPr>
        <p:txBody>
          <a:bodyPr wrap="square" rtlCol="0">
            <a:spAutoFit/>
          </a:bodyPr>
          <a:lstStyle/>
          <a:p>
            <a:r>
              <a:rPr lang="en-US" dirty="0" smtClean="0"/>
              <a:t>The entire DOM tree can be displayed by the browser. </a:t>
            </a:r>
          </a:p>
          <a:p>
            <a:r>
              <a:rPr lang="en-US" dirty="0" smtClean="0"/>
              <a:t>You can browse through the tree and find properties of the elements that you can edit using </a:t>
            </a:r>
            <a:r>
              <a:rPr lang="en-US" dirty="0" err="1" smtClean="0"/>
              <a:t>javascript</a:t>
            </a:r>
            <a:r>
              <a:rPr lang="en-US" dirty="0" smtClean="0"/>
              <a:t>.</a:t>
            </a:r>
          </a:p>
          <a:p>
            <a:endParaRPr lang="en-US" dirty="0" smtClean="0"/>
          </a:p>
          <a:p>
            <a:r>
              <a:rPr lang="en-US" dirty="0" smtClean="0"/>
              <a:t>Firefox -   extras&gt;add-ons&gt;firebug</a:t>
            </a:r>
          </a:p>
          <a:p>
            <a:r>
              <a:rPr lang="en-US" dirty="0" smtClean="0"/>
              <a:t>Chrome – type window into the console, or click open the elements tab and then the properties tab.</a:t>
            </a:r>
            <a:endParaRPr lang="en-US" dirty="0"/>
          </a:p>
        </p:txBody>
      </p:sp>
    </p:spTree>
    <p:extLst>
      <p:ext uri="{BB962C8B-B14F-4D97-AF65-F5344CB8AC3E}">
        <p14:creationId xmlns:p14="http://schemas.microsoft.com/office/powerpoint/2010/main" val="30004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SAP FIORI</a:t>
            </a:r>
            <a:endParaRPr lang="en-ZA" dirty="0"/>
          </a:p>
        </p:txBody>
      </p:sp>
      <p:sp>
        <p:nvSpPr>
          <p:cNvPr id="27" name="Title 1"/>
          <p:cNvSpPr txBox="1">
            <a:spLocks/>
          </p:cNvSpPr>
          <p:nvPr/>
        </p:nvSpPr>
        <p:spPr bwMode="gray">
          <a:xfrm>
            <a:off x="951831" y="5365601"/>
            <a:ext cx="9052606" cy="143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100">
                <a:solidFill>
                  <a:schemeClr val="tx1"/>
                </a:solidFill>
                <a:latin typeface="Arial" pitchFamily="34" charset="0"/>
                <a:ea typeface="MS PGothic" pitchFamily="34" charset="-128"/>
              </a:defRPr>
            </a:lvl1pPr>
            <a:lvl2pPr marL="742950" indent="-285750" eaLnBrk="0" hangingPunct="0">
              <a:defRPr sz="2100">
                <a:solidFill>
                  <a:schemeClr val="tx1"/>
                </a:solidFill>
                <a:latin typeface="Arial" pitchFamily="34" charset="0"/>
                <a:ea typeface="MS PGothic" pitchFamily="34" charset="-128"/>
              </a:defRPr>
            </a:lvl2pPr>
            <a:lvl3pPr marL="1143000" indent="-228600" eaLnBrk="0" hangingPunct="0">
              <a:defRPr sz="2100">
                <a:solidFill>
                  <a:schemeClr val="tx1"/>
                </a:solidFill>
                <a:latin typeface="Arial" pitchFamily="34" charset="0"/>
                <a:ea typeface="MS PGothic" pitchFamily="34" charset="-128"/>
              </a:defRPr>
            </a:lvl3pPr>
            <a:lvl4pPr marL="1600200" indent="-228600" eaLnBrk="0" hangingPunct="0">
              <a:defRPr sz="2100">
                <a:solidFill>
                  <a:schemeClr val="tx1"/>
                </a:solidFill>
                <a:latin typeface="Arial" pitchFamily="34" charset="0"/>
                <a:ea typeface="MS PGothic" pitchFamily="34" charset="-128"/>
              </a:defRPr>
            </a:lvl4pPr>
            <a:lvl5pPr marL="2057400" indent="-228600" eaLnBrk="0" hangingPunct="0">
              <a:defRPr sz="2100">
                <a:solidFill>
                  <a:schemeClr val="tx1"/>
                </a:solidFill>
                <a:latin typeface="Arial" pitchFamily="34" charset="0"/>
                <a:ea typeface="MS PGothic" pitchFamily="34" charset="-128"/>
              </a:defRPr>
            </a:lvl5pPr>
            <a:lvl6pPr marL="25146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6pPr>
            <a:lvl7pPr marL="29718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7pPr>
            <a:lvl8pPr marL="34290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8pPr>
            <a:lvl9pPr marL="3886200" indent="-228600" defTabSz="1087438" eaLnBrk="0" fontAlgn="base" hangingPunct="0">
              <a:spcBef>
                <a:spcPct val="0"/>
              </a:spcBef>
              <a:spcAft>
                <a:spcPct val="0"/>
              </a:spcAft>
              <a:defRPr sz="2100">
                <a:solidFill>
                  <a:schemeClr val="tx1"/>
                </a:solidFill>
                <a:latin typeface="Arial" pitchFamily="34" charset="0"/>
                <a:ea typeface="MS PGothic" pitchFamily="34" charset="-128"/>
              </a:defRPr>
            </a:lvl9pPr>
          </a:lstStyle>
          <a:p>
            <a:pPr algn="ctr"/>
            <a:r>
              <a:rPr lang="en-US" sz="2206" dirty="0">
                <a:solidFill>
                  <a:srgbClr val="F0AB00"/>
                </a:solidFill>
              </a:rPr>
              <a:t>A collection of apps with a simple and easy to use experience</a:t>
            </a:r>
            <a:br>
              <a:rPr lang="en-US" sz="2206" dirty="0">
                <a:solidFill>
                  <a:srgbClr val="F0AB00"/>
                </a:solidFill>
              </a:rPr>
            </a:br>
            <a:r>
              <a:rPr lang="en-US" sz="2206" dirty="0">
                <a:solidFill>
                  <a:srgbClr val="F0AB00"/>
                </a:solidFill>
              </a:rPr>
              <a:t>for broadly and frequently used SAP software functions that</a:t>
            </a:r>
            <a:br>
              <a:rPr lang="en-US" sz="2206" dirty="0">
                <a:solidFill>
                  <a:srgbClr val="F0AB00"/>
                </a:solidFill>
              </a:rPr>
            </a:br>
            <a:r>
              <a:rPr lang="en-US" sz="2206" dirty="0">
                <a:solidFill>
                  <a:srgbClr val="F0AB00"/>
                </a:solidFill>
              </a:rPr>
              <a:t>work seamlessly across devices – desktop, tablet, or smartphone.</a:t>
            </a:r>
          </a:p>
        </p:txBody>
      </p:sp>
      <p:pic>
        <p:nvPicPr>
          <p:cNvPr id="1026" name="Picture 2" descr="https://fioriappslibrary.hana.ondemand.com/sap/fix/externalViewer/Images/SAPFioriLaunchp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093" y="1117129"/>
            <a:ext cx="6342449"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007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Manipulation - animation</a:t>
            </a:r>
            <a:endParaRPr lang="en-US" dirty="0"/>
          </a:p>
        </p:txBody>
      </p:sp>
      <p:sp>
        <p:nvSpPr>
          <p:cNvPr id="3" name="Content Placeholder 2"/>
          <p:cNvSpPr>
            <a:spLocks noGrp="1"/>
          </p:cNvSpPr>
          <p:nvPr>
            <p:ph idx="1"/>
          </p:nvPr>
        </p:nvSpPr>
        <p:spPr/>
        <p:txBody>
          <a:bodyPr/>
          <a:lstStyle/>
          <a:p>
            <a:pPr marL="0" indent="0">
              <a:buNone/>
            </a:pPr>
            <a:r>
              <a:rPr lang="en-US" dirty="0" smtClean="0">
                <a:latin typeface="Microsoft Yi Baiti" pitchFamily="66" charset="0"/>
                <a:ea typeface="Microsoft Yi Baiti" pitchFamily="66" charset="0"/>
              </a:rPr>
              <a:t>Function </a:t>
            </a:r>
            <a:r>
              <a:rPr lang="en-US" dirty="0" err="1" smtClean="0">
                <a:latin typeface="Microsoft Yi Baiti" pitchFamily="66" charset="0"/>
                <a:ea typeface="Microsoft Yi Baiti" pitchFamily="66" charset="0"/>
              </a:rPr>
              <a:t>init</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set(-300);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animate();}</a:t>
            </a:r>
          </a:p>
          <a:p>
            <a:pPr marL="0" indent="0">
              <a:buNone/>
            </a:pPr>
            <a:r>
              <a:rPr lang="en-US" dirty="0" smtClean="0">
                <a:latin typeface="Microsoft Yi Baiti" pitchFamily="66" charset="0"/>
                <a:ea typeface="Microsoft Yi Baiti" pitchFamily="66" charset="0"/>
              </a:rPr>
              <a:t>Function animate(){</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if(get()&gt;0){ set(0);}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if(get()&lt;0){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set(get()&lt;0);</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setTimeout</a:t>
            </a:r>
            <a:r>
              <a:rPr lang="en-US" dirty="0" smtClean="0">
                <a:latin typeface="Microsoft Yi Baiti" pitchFamily="66" charset="0"/>
                <a:ea typeface="Microsoft Yi Baiti" pitchFamily="66" charset="0"/>
              </a:rPr>
              <a:t>(“animate()”,30);	};	}</a:t>
            </a:r>
          </a:p>
          <a:p>
            <a:pPr marL="0" indent="0">
              <a:buNone/>
            </a:pPr>
            <a:r>
              <a:rPr lang="en-US" dirty="0" smtClean="0">
                <a:latin typeface="Microsoft Yi Baiti" pitchFamily="66" charset="0"/>
                <a:ea typeface="Microsoft Yi Baiti" pitchFamily="66" charset="0"/>
              </a:rPr>
              <a:t>Function get(){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return </a:t>
            </a:r>
            <a:r>
              <a:rPr lang="en-US" dirty="0" err="1" smtClean="0">
                <a:latin typeface="Microsoft Yi Baiti" pitchFamily="66" charset="0"/>
                <a:ea typeface="Microsoft Yi Baiti" pitchFamily="66" charset="0"/>
              </a:rPr>
              <a:t>parseInt</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a:t>
            </a:r>
          </a:p>
          <a:p>
            <a:pPr marL="0" indent="0">
              <a:buNone/>
            </a:pPr>
            <a:r>
              <a:rPr lang="en-US" dirty="0" smtClean="0">
                <a:latin typeface="Microsoft Yi Baiti" pitchFamily="66" charset="0"/>
                <a:ea typeface="Microsoft Yi Baiti" pitchFamily="66" charset="0"/>
              </a:rPr>
              <a:t>Function set(n){</a:t>
            </a:r>
          </a:p>
          <a:p>
            <a:pPr marL="0" indent="0">
              <a:buNone/>
            </a:pPr>
            <a:r>
              <a:rPr lang="en-US" dirty="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(‘logo’).</a:t>
            </a:r>
            <a:r>
              <a:rPr lang="en-US" dirty="0" err="1" smtClean="0">
                <a:latin typeface="Microsoft Yi Baiti" pitchFamily="66" charset="0"/>
                <a:ea typeface="Microsoft Yi Baiti" pitchFamily="66" charset="0"/>
              </a:rPr>
              <a:t>style.left</a:t>
            </a:r>
            <a:r>
              <a:rPr lang="en-US" dirty="0" smtClean="0">
                <a:latin typeface="Microsoft Yi Baiti" pitchFamily="66" charset="0"/>
                <a:ea typeface="Microsoft Yi Baiti" pitchFamily="66" charset="0"/>
              </a:rPr>
              <a:t> = n+”</a:t>
            </a:r>
            <a:r>
              <a:rPr lang="en-US" dirty="0" err="1" smtClean="0">
                <a:latin typeface="Microsoft Yi Baiti" pitchFamily="66" charset="0"/>
                <a:ea typeface="Microsoft Yi Baiti" pitchFamily="66" charset="0"/>
              </a:rPr>
              <a:t>px</a:t>
            </a:r>
            <a:r>
              <a:rPr lang="en-US" dirty="0" smtClean="0">
                <a:latin typeface="Microsoft Yi Baiti" pitchFamily="66" charset="0"/>
                <a:ea typeface="Microsoft Yi Baiti" pitchFamily="66" charset="0"/>
              </a:rPr>
              <a:t>”;	}</a:t>
            </a:r>
          </a:p>
          <a:p>
            <a:pPr marL="0" indent="0">
              <a:buNone/>
            </a:pPr>
            <a:r>
              <a:rPr lang="en-US" dirty="0" smtClean="0">
                <a:latin typeface="+mj-lt"/>
                <a:ea typeface="Microsoft Yi Baiti" pitchFamily="66" charset="0"/>
              </a:rPr>
              <a:t>For this example, the image moves slowly from the right side into the window.</a:t>
            </a:r>
          </a:p>
        </p:txBody>
      </p:sp>
      <p:sp>
        <p:nvSpPr>
          <p:cNvPr id="4" name="Slide Number Placeholder 3"/>
          <p:cNvSpPr>
            <a:spLocks noGrp="1"/>
          </p:cNvSpPr>
          <p:nvPr>
            <p:ph type="sldNum" sz="quarter" idx="12"/>
          </p:nvPr>
        </p:nvSpPr>
        <p:spPr/>
        <p:txBody>
          <a:bodyPr/>
          <a:lstStyle/>
          <a:p>
            <a:fld id="{F54C19C2-EEC0-5741-9456-6D74EC6E4EB9}" type="slidenum">
              <a:rPr lang="en-US" smtClean="0"/>
              <a:pPr/>
              <a:t>49</a:t>
            </a:fld>
            <a:endParaRPr lang="en-US"/>
          </a:p>
        </p:txBody>
      </p:sp>
    </p:spTree>
    <p:extLst>
      <p:ext uri="{BB962C8B-B14F-4D97-AF65-F5344CB8AC3E}">
        <p14:creationId xmlns:p14="http://schemas.microsoft.com/office/powerpoint/2010/main" val="278422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4: DOM</a:t>
            </a:r>
            <a:endParaRPr lang="en-US" dirty="0"/>
          </a:p>
        </p:txBody>
      </p:sp>
      <p:sp>
        <p:nvSpPr>
          <p:cNvPr id="3" name="Content Placeholder 2"/>
          <p:cNvSpPr>
            <a:spLocks noGrp="1"/>
          </p:cNvSpPr>
          <p:nvPr>
            <p:ph idx="1"/>
          </p:nvPr>
        </p:nvSpPr>
        <p:spPr/>
        <p:txBody>
          <a:bodyPr/>
          <a:lstStyle/>
          <a:p>
            <a:r>
              <a:rPr lang="en-US" dirty="0" smtClean="0"/>
              <a:t>In this exercise we sill explore the following:</a:t>
            </a:r>
          </a:p>
          <a:p>
            <a:pPr lvl="1"/>
            <a:r>
              <a:rPr lang="en-US" dirty="0" smtClean="0"/>
              <a:t>Receiving user input from the web page.</a:t>
            </a:r>
          </a:p>
          <a:p>
            <a:pPr lvl="1"/>
            <a:r>
              <a:rPr lang="en-US" dirty="0" smtClean="0"/>
              <a:t>Using elements from the HTML page in your </a:t>
            </a:r>
            <a:r>
              <a:rPr lang="en-US" dirty="0" err="1" smtClean="0"/>
              <a:t>javascript</a:t>
            </a:r>
            <a:r>
              <a:rPr lang="en-US" dirty="0" smtClean="0"/>
              <a:t> code.</a:t>
            </a:r>
          </a:p>
          <a:p>
            <a:pPr lvl="1"/>
            <a:r>
              <a:rPr lang="en-US" dirty="0" smtClean="0"/>
              <a:t>Edit text values on the web page using the DOM library.</a:t>
            </a:r>
          </a:p>
          <a:p>
            <a:pPr lvl="1"/>
            <a:r>
              <a:rPr lang="en-US" dirty="0" smtClean="0"/>
              <a:t>Changing the style of an element on the web page.</a:t>
            </a:r>
          </a:p>
          <a:p>
            <a:pPr lvl="1"/>
            <a:r>
              <a:rPr lang="en-US" dirty="0" smtClean="0"/>
              <a:t>Loading an image onto the web page.</a:t>
            </a:r>
          </a:p>
          <a:p>
            <a:pPr lvl="1"/>
            <a:r>
              <a:rPr lang="en-US" dirty="0" smtClean="0"/>
              <a:t>Animating the image on the web page.</a:t>
            </a:r>
          </a:p>
          <a:p>
            <a:r>
              <a:rPr lang="en-US" dirty="0" smtClean="0"/>
              <a:t>Your result:</a:t>
            </a:r>
          </a:p>
          <a:p>
            <a:endParaRPr lang="en-US" dirty="0" smtClean="0"/>
          </a:p>
        </p:txBody>
      </p:sp>
      <p:sp>
        <p:nvSpPr>
          <p:cNvPr id="4" name="Slide Number Placeholder 3"/>
          <p:cNvSpPr>
            <a:spLocks noGrp="1"/>
          </p:cNvSpPr>
          <p:nvPr>
            <p:ph type="sldNum" sz="quarter" idx="12"/>
          </p:nvPr>
        </p:nvSpPr>
        <p:spPr/>
        <p:txBody>
          <a:bodyPr/>
          <a:lstStyle/>
          <a:p>
            <a:fld id="{F54C19C2-EEC0-5741-9456-6D74EC6E4EB9}" type="slidenum">
              <a:rPr lang="en-US" smtClean="0"/>
              <a:pPr/>
              <a:t>50</a:t>
            </a:fld>
            <a:endParaRPr lang="en-US"/>
          </a:p>
        </p:txBody>
      </p:sp>
      <p:pic>
        <p:nvPicPr>
          <p:cNvPr id="5" name="Picture 4"/>
          <p:cNvPicPr/>
          <p:nvPr/>
        </p:nvPicPr>
        <p:blipFill>
          <a:blip r:embed="rId2"/>
          <a:stretch>
            <a:fillRect/>
          </a:stretch>
        </p:blipFill>
        <p:spPr>
          <a:xfrm>
            <a:off x="5200303" y="3922812"/>
            <a:ext cx="3528392" cy="2601813"/>
          </a:xfrm>
          <a:prstGeom prst="rect">
            <a:avLst/>
          </a:prstGeom>
        </p:spPr>
      </p:pic>
    </p:spTree>
    <p:extLst>
      <p:ext uri="{BB962C8B-B14F-4D97-AF65-F5344CB8AC3E}">
        <p14:creationId xmlns:p14="http://schemas.microsoft.com/office/powerpoint/2010/main" val="34576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smtClean="0"/>
              <a:t>In previous slides you have already used events such as</a:t>
            </a:r>
            <a:r>
              <a:rPr lang="en-US" i="1" dirty="0" smtClean="0"/>
              <a:t> </a:t>
            </a:r>
            <a:r>
              <a:rPr lang="en-US" i="1" dirty="0" err="1" smtClean="0"/>
              <a:t>onload</a:t>
            </a:r>
            <a:r>
              <a:rPr lang="en-US" i="1" dirty="0" smtClean="0"/>
              <a:t> </a:t>
            </a:r>
            <a:r>
              <a:rPr lang="en-US" dirty="0" smtClean="0"/>
              <a:t>and </a:t>
            </a:r>
            <a:r>
              <a:rPr lang="en-US" i="1" dirty="0" err="1" smtClean="0"/>
              <a:t>onclick</a:t>
            </a:r>
            <a:r>
              <a:rPr lang="en-US" dirty="0" smtClean="0"/>
              <a:t>.</a:t>
            </a:r>
          </a:p>
          <a:p>
            <a:r>
              <a:rPr lang="en-US" dirty="0" smtClean="0"/>
              <a:t>For some elements such as a hyperlink, the element respond automatically to a click event, the event for these elements do not have to be defined.</a:t>
            </a:r>
          </a:p>
          <a:p>
            <a:pPr lvl="1"/>
            <a:r>
              <a:rPr lang="en-US" dirty="0" smtClean="0">
                <a:latin typeface="Microsoft Yi Baiti" pitchFamily="66" charset="0"/>
                <a:ea typeface="Microsoft Yi Baiti" pitchFamily="66" charset="0"/>
              </a:rPr>
              <a:t>&lt;a </a:t>
            </a:r>
            <a:r>
              <a:rPr lang="en-US" dirty="0" err="1" smtClean="0">
                <a:latin typeface="Microsoft Yi Baiti" pitchFamily="66" charset="0"/>
                <a:ea typeface="Microsoft Yi Baiti" pitchFamily="66" charset="0"/>
              </a:rPr>
              <a:t>href</a:t>
            </a:r>
            <a:r>
              <a:rPr lang="en-US" dirty="0" smtClean="0">
                <a:latin typeface="Microsoft Yi Baiti" pitchFamily="66" charset="0"/>
                <a:ea typeface="Microsoft Yi Baiti" pitchFamily="66" charset="0"/>
              </a:rPr>
              <a:t>=‘link.html’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=‘return false;’&gt;</a:t>
            </a:r>
          </a:p>
          <a:p>
            <a:r>
              <a:rPr lang="en-US" dirty="0" smtClean="0">
                <a:ea typeface="Microsoft Yi Baiti" pitchFamily="66" charset="0"/>
              </a:rPr>
              <a:t>Here are some of the most used events</a:t>
            </a:r>
          </a:p>
          <a:p>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17413150"/>
              </p:ext>
            </p:extLst>
          </p:nvPr>
        </p:nvGraphicFramePr>
        <p:xfrm>
          <a:off x="718269" y="3231774"/>
          <a:ext cx="7578378" cy="3292851"/>
        </p:xfrm>
        <a:graphic>
          <a:graphicData uri="http://schemas.openxmlformats.org/drawingml/2006/table">
            <a:tbl>
              <a:tblPr firstRow="1" bandRow="1">
                <a:tableStyleId>{5C22544A-7EE6-4342-B048-85BDC9FD1C3A}</a:tableStyleId>
              </a:tblPr>
              <a:tblGrid>
                <a:gridCol w="3789189"/>
                <a:gridCol w="3789189"/>
              </a:tblGrid>
              <a:tr h="412491">
                <a:tc>
                  <a:txBody>
                    <a:bodyPr/>
                    <a:lstStyle/>
                    <a:p>
                      <a:r>
                        <a:rPr lang="en-US" dirty="0" smtClean="0"/>
                        <a:t>key</a:t>
                      </a:r>
                      <a:endParaRPr lang="en-US" dirty="0"/>
                    </a:p>
                  </a:txBody>
                  <a:tcPr/>
                </a:tc>
                <a:tc>
                  <a:txBody>
                    <a:bodyPr/>
                    <a:lstStyle/>
                    <a:p>
                      <a:r>
                        <a:rPr lang="en-US" dirty="0" smtClean="0"/>
                        <a:t>event</a:t>
                      </a:r>
                      <a:endParaRPr lang="en-US" dirty="0"/>
                    </a:p>
                  </a:txBody>
                  <a:tcPr/>
                </a:tc>
              </a:tr>
              <a:tr h="370840">
                <a:tc>
                  <a:txBody>
                    <a:bodyPr/>
                    <a:lstStyle/>
                    <a:p>
                      <a:r>
                        <a:rPr lang="en-US" dirty="0" err="1" smtClean="0"/>
                        <a:t>onkeydown</a:t>
                      </a:r>
                      <a:endParaRPr lang="en-US" dirty="0"/>
                    </a:p>
                  </a:txBody>
                  <a:tcPr/>
                </a:tc>
                <a:tc>
                  <a:txBody>
                    <a:bodyPr/>
                    <a:lstStyle/>
                    <a:p>
                      <a:r>
                        <a:rPr lang="en-US" dirty="0" smtClean="0"/>
                        <a:t>When a key is pressed</a:t>
                      </a:r>
                      <a:endParaRPr lang="en-US" dirty="0"/>
                    </a:p>
                  </a:txBody>
                  <a:tcPr/>
                </a:tc>
              </a:tr>
              <a:tr h="370840">
                <a:tc>
                  <a:txBody>
                    <a:bodyPr/>
                    <a:lstStyle/>
                    <a:p>
                      <a:r>
                        <a:rPr lang="en-US" dirty="0" err="1" smtClean="0"/>
                        <a:t>onmousedown</a:t>
                      </a:r>
                      <a:endParaRPr lang="en-US" dirty="0"/>
                    </a:p>
                  </a:txBody>
                  <a:tcPr/>
                </a:tc>
                <a:tc>
                  <a:txBody>
                    <a:bodyPr/>
                    <a:lstStyle/>
                    <a:p>
                      <a:r>
                        <a:rPr lang="en-US" dirty="0" smtClean="0"/>
                        <a:t>When a mouse button</a:t>
                      </a:r>
                      <a:r>
                        <a:rPr lang="en-US" baseline="0" dirty="0" smtClean="0"/>
                        <a:t> is clicked</a:t>
                      </a:r>
                      <a:endParaRPr lang="en-US" dirty="0"/>
                    </a:p>
                  </a:txBody>
                  <a:tcPr/>
                </a:tc>
              </a:tr>
              <a:tr h="370840">
                <a:tc>
                  <a:txBody>
                    <a:bodyPr/>
                    <a:lstStyle/>
                    <a:p>
                      <a:r>
                        <a:rPr lang="en-US" dirty="0" err="1" smtClean="0"/>
                        <a:t>onabort</a:t>
                      </a:r>
                      <a:endParaRPr lang="en-US" dirty="0"/>
                    </a:p>
                  </a:txBody>
                  <a:tcPr/>
                </a:tc>
                <a:tc>
                  <a:txBody>
                    <a:bodyPr/>
                    <a:lstStyle/>
                    <a:p>
                      <a:r>
                        <a:rPr lang="en-US" dirty="0" smtClean="0"/>
                        <a:t>When terminated</a:t>
                      </a:r>
                      <a:endParaRPr lang="en-US" dirty="0"/>
                    </a:p>
                  </a:txBody>
                  <a:tcPr/>
                </a:tc>
              </a:tr>
              <a:tr h="370840">
                <a:tc>
                  <a:txBody>
                    <a:bodyPr/>
                    <a:lstStyle/>
                    <a:p>
                      <a:r>
                        <a:rPr lang="en-US" dirty="0" err="1" smtClean="0"/>
                        <a:t>onsubmit</a:t>
                      </a:r>
                      <a:endParaRPr lang="en-US" dirty="0"/>
                    </a:p>
                  </a:txBody>
                  <a:tcPr/>
                </a:tc>
                <a:tc>
                  <a:txBody>
                    <a:bodyPr/>
                    <a:lstStyle/>
                    <a:p>
                      <a:r>
                        <a:rPr lang="en-US" dirty="0" smtClean="0"/>
                        <a:t>When submitting the form</a:t>
                      </a:r>
                      <a:endParaRPr lang="en-US" dirty="0"/>
                    </a:p>
                  </a:txBody>
                  <a:tcPr/>
                </a:tc>
              </a:tr>
              <a:tr h="370840">
                <a:tc>
                  <a:txBody>
                    <a:bodyPr/>
                    <a:lstStyle/>
                    <a:p>
                      <a:r>
                        <a:rPr lang="en-US" dirty="0" err="1" smtClean="0"/>
                        <a:t>ondblclick</a:t>
                      </a:r>
                      <a:endParaRPr lang="en-US" dirty="0"/>
                    </a:p>
                  </a:txBody>
                  <a:tcPr/>
                </a:tc>
                <a:tc>
                  <a:txBody>
                    <a:bodyPr/>
                    <a:lstStyle/>
                    <a:p>
                      <a:r>
                        <a:rPr lang="en-US" dirty="0" smtClean="0"/>
                        <a:t>When double-clicking</a:t>
                      </a:r>
                      <a:endParaRPr lang="en-US" dirty="0"/>
                    </a:p>
                  </a:txBody>
                  <a:tcPr/>
                </a:tc>
              </a:tr>
              <a:tr h="370840">
                <a:tc>
                  <a:txBody>
                    <a:bodyPr/>
                    <a:lstStyle/>
                    <a:p>
                      <a:r>
                        <a:rPr lang="en-US" dirty="0" err="1" smtClean="0"/>
                        <a:t>onerror</a:t>
                      </a:r>
                      <a:endParaRPr lang="en-US" dirty="0"/>
                    </a:p>
                  </a:txBody>
                  <a:tcPr/>
                </a:tc>
                <a:tc>
                  <a:txBody>
                    <a:bodyPr/>
                    <a:lstStyle/>
                    <a:p>
                      <a:r>
                        <a:rPr lang="en-US" dirty="0" smtClean="0"/>
                        <a:t>In event or an error</a:t>
                      </a:r>
                      <a:endParaRPr lang="en-US" dirty="0"/>
                    </a:p>
                  </a:txBody>
                  <a:tcPr/>
                </a:tc>
              </a:tr>
              <a:tr h="370840">
                <a:tc>
                  <a:txBody>
                    <a:bodyPr/>
                    <a:lstStyle/>
                    <a:p>
                      <a:r>
                        <a:rPr lang="en-US" dirty="0" err="1" smtClean="0"/>
                        <a:t>onunload</a:t>
                      </a:r>
                      <a:endParaRPr lang="en-US" dirty="0"/>
                    </a:p>
                  </a:txBody>
                  <a:tcPr/>
                </a:tc>
                <a:tc>
                  <a:txBody>
                    <a:bodyPr/>
                    <a:lstStyle/>
                    <a:p>
                      <a:r>
                        <a:rPr lang="en-US" dirty="0" smtClean="0"/>
                        <a:t>Whe</a:t>
                      </a:r>
                      <a:r>
                        <a:rPr lang="en-US" baseline="0" dirty="0" smtClean="0"/>
                        <a:t>n exiting file</a:t>
                      </a:r>
                      <a:endParaRPr lang="en-US" dirty="0"/>
                    </a:p>
                  </a:txBody>
                  <a:tcPr/>
                </a:tc>
              </a:tr>
            </a:tbl>
          </a:graphicData>
        </a:graphic>
      </p:graphicFrame>
    </p:spTree>
    <p:extLst>
      <p:ext uri="{BB962C8B-B14F-4D97-AF65-F5344CB8AC3E}">
        <p14:creationId xmlns:p14="http://schemas.microsoft.com/office/powerpoint/2010/main" val="3050987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 example</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endParaRPr lang="en-US" dirty="0">
              <a:latin typeface="Microsoft Yi Baiti" pitchFamily="66" charset="0"/>
              <a:ea typeface="Microsoft Yi Baiti" pitchFamily="66" charset="0"/>
            </a:endParaRPr>
          </a:p>
          <a:p>
            <a:pPr marL="0" indent="0">
              <a:buNone/>
            </a:pPr>
            <a:r>
              <a:rPr lang="en-US" dirty="0" err="1" smtClean="0">
                <a:latin typeface="Microsoft Yi Baiti" pitchFamily="66" charset="0"/>
                <a:ea typeface="Microsoft Yi Baiti" pitchFamily="66" charset="0"/>
              </a:rPr>
              <a:t>oOutput.addEventListener</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r>
              <a:rPr lang="en-US" dirty="0" err="1" smtClean="0">
                <a:latin typeface="Microsoft Yi Baiti" pitchFamily="66" charset="0"/>
                <a:ea typeface="Microsoft Yi Baiti" pitchFamily="66" charset="0"/>
              </a:rPr>
              <a:t>mouseover</a:t>
            </a:r>
            <a:r>
              <a:rPr lang="en-US" dirty="0" smtClean="0">
                <a:latin typeface="Microsoft Yi Baiti" pitchFamily="66" charset="0"/>
                <a:ea typeface="Microsoft Yi Baiti" pitchFamily="66" charset="0"/>
              </a:rPr>
              <a:t>’, //this is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highlight, 	//this is the name of the function that handles the event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false		//reset value to false after event is handled</a:t>
            </a:r>
          </a:p>
          <a:p>
            <a:pPr marL="0" indent="0">
              <a:buNone/>
            </a:pPr>
            <a:r>
              <a:rPr lang="en-US" dirty="0" smtClean="0">
                <a:latin typeface="Microsoft Yi Baiti" pitchFamily="66" charset="0"/>
                <a:ea typeface="Microsoft Yi Baiti" pitchFamily="66" charset="0"/>
              </a:rPr>
              <a:t>};</a:t>
            </a:r>
          </a:p>
          <a:p>
            <a:pPr marL="0" indent="0">
              <a:buNone/>
            </a:pPr>
            <a:r>
              <a:rPr lang="en-US" dirty="0" smtClean="0">
                <a:latin typeface="Microsoft Yi Baiti" pitchFamily="66" charset="0"/>
                <a:ea typeface="Microsoft Yi Baiti" pitchFamily="66" charset="0"/>
              </a:rPr>
              <a:t>Function highlight(){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//code to handle event</a:t>
            </a:r>
          </a:p>
          <a:p>
            <a:pPr marL="0" indent="0">
              <a:buNone/>
            </a:pPr>
            <a:r>
              <a:rPr lang="en-US" dirty="0">
                <a:latin typeface="Microsoft Yi Baiti" pitchFamily="66" charset="0"/>
                <a:ea typeface="Microsoft Yi Baiti" pitchFamily="66" charset="0"/>
              </a:rPr>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52</a:t>
            </a:fld>
            <a:endParaRPr lang="en-US"/>
          </a:p>
        </p:txBody>
      </p:sp>
    </p:spTree>
    <p:extLst>
      <p:ext uri="{BB962C8B-B14F-4D97-AF65-F5344CB8AC3E}">
        <p14:creationId xmlns:p14="http://schemas.microsoft.com/office/powerpoint/2010/main" val="2864158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endParaRPr lang="en-US" dirty="0"/>
          </a:p>
        </p:txBody>
      </p:sp>
      <p:sp>
        <p:nvSpPr>
          <p:cNvPr id="3" name="Content Placeholder 2"/>
          <p:cNvSpPr>
            <a:spLocks noGrp="1"/>
          </p:cNvSpPr>
          <p:nvPr>
            <p:ph idx="1"/>
          </p:nvPr>
        </p:nvSpPr>
        <p:spPr/>
        <p:txBody>
          <a:bodyPr/>
          <a:lstStyle/>
          <a:p>
            <a:r>
              <a:rPr lang="en-US" dirty="0" smtClean="0"/>
              <a:t>To use the </a:t>
            </a:r>
            <a:r>
              <a:rPr lang="en-US" dirty="0" err="1" smtClean="0"/>
              <a:t>JQuery</a:t>
            </a:r>
            <a:r>
              <a:rPr lang="en-US" dirty="0" smtClean="0"/>
              <a:t> the </a:t>
            </a:r>
            <a:r>
              <a:rPr lang="en-US" dirty="0" err="1" smtClean="0"/>
              <a:t>Jquery</a:t>
            </a:r>
            <a:r>
              <a:rPr lang="en-US" dirty="0" smtClean="0"/>
              <a:t> library must be installed on your computer, it can be found at </a:t>
            </a:r>
            <a:r>
              <a:rPr lang="en-US" dirty="0" smtClean="0">
                <a:hlinkClick r:id="rId2"/>
              </a:rPr>
              <a:t>http://jquery.com/download/</a:t>
            </a:r>
            <a:endParaRPr lang="en-US" dirty="0" smtClean="0"/>
          </a:p>
          <a:p>
            <a:r>
              <a:rPr lang="en-US" dirty="0" err="1" smtClean="0"/>
              <a:t>jQuery</a:t>
            </a:r>
            <a:r>
              <a:rPr lang="en-US" dirty="0" smtClean="0"/>
              <a:t> is a library created to help develop a shorter code that do more. “write less, do more”</a:t>
            </a:r>
          </a:p>
          <a:p>
            <a:pPr lvl="1"/>
            <a:r>
              <a:rPr lang="en-US" dirty="0" smtClean="0"/>
              <a:t>After downloading the </a:t>
            </a:r>
            <a:r>
              <a:rPr lang="en-US" dirty="0" err="1" smtClean="0"/>
              <a:t>jquery</a:t>
            </a:r>
            <a:r>
              <a:rPr lang="en-US" dirty="0" smtClean="0"/>
              <a:t> file, save it under the same directory as you webpages and rename it to jquery.js(optional)</a:t>
            </a:r>
          </a:p>
          <a:p>
            <a:pPr lvl="1"/>
            <a:r>
              <a:rPr lang="en-US" dirty="0" smtClean="0"/>
              <a:t>Include the following into your code:</a:t>
            </a:r>
          </a:p>
          <a:p>
            <a:pPr lvl="1"/>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a:t>
            </a:r>
          </a:p>
          <a:p>
            <a:pPr marL="1042988" lvl="2" indent="0">
              <a:buNone/>
            </a:pPr>
            <a:r>
              <a:rPr lang="en-US" sz="2400" b="1" dirty="0" err="1">
                <a:latin typeface="Microsoft Yi Baiti" pitchFamily="66" charset="0"/>
                <a:ea typeface="Microsoft Yi Baiti" pitchFamily="66" charset="0"/>
              </a:rPr>
              <a:t>s</a:t>
            </a:r>
            <a:r>
              <a:rPr lang="en-US" sz="2400" b="1" dirty="0" err="1" smtClean="0">
                <a:latin typeface="Microsoft Yi Baiti" pitchFamily="66" charset="0"/>
                <a:ea typeface="Microsoft Yi Baiti" pitchFamily="66" charset="0"/>
              </a:rPr>
              <a:t>rc</a:t>
            </a:r>
            <a:r>
              <a:rPr lang="en-US" sz="2400" b="1" dirty="0" smtClean="0">
                <a:latin typeface="Microsoft Yi Baiti" pitchFamily="66" charset="0"/>
                <a:ea typeface="Microsoft Yi Baiti" pitchFamily="66" charset="0"/>
              </a:rPr>
              <a:t> = ‘jquery.js’</a:t>
            </a:r>
          </a:p>
          <a:p>
            <a:pPr marL="498475" lvl="1" indent="0">
              <a:buNone/>
            </a:pPr>
            <a:r>
              <a:rPr lang="en-US" dirty="0" smtClean="0">
                <a:latin typeface="Microsoft Yi Baiti" pitchFamily="66" charset="0"/>
                <a:ea typeface="Microsoft Yi Baiti" pitchFamily="66" charset="0"/>
              </a:rPr>
              <a:t>  </a:t>
            </a:r>
            <a:r>
              <a:rPr lang="en-US" dirty="0">
                <a:latin typeface="Microsoft Yi Baiti" pitchFamily="66" charset="0"/>
                <a:ea typeface="Microsoft Yi Baiti" pitchFamily="66" charset="0"/>
              </a:rPr>
              <a:t>&lt;</a:t>
            </a:r>
            <a:r>
              <a:rPr lang="en-US" dirty="0" smtClean="0">
                <a:latin typeface="Microsoft Yi Baiti" pitchFamily="66" charset="0"/>
                <a:ea typeface="Microsoft Yi Baiti" pitchFamily="66" charset="0"/>
              </a:rPr>
              <a:t>/script&gt;</a:t>
            </a:r>
          </a:p>
          <a:p>
            <a:pPr marL="0" indent="-34925">
              <a:buNone/>
            </a:pPr>
            <a:r>
              <a:rPr lang="en-US" dirty="0" smtClean="0">
                <a:ea typeface="Microsoft Yi Baiti" pitchFamily="66" charset="0"/>
              </a:rPr>
              <a:t>The </a:t>
            </a:r>
            <a:r>
              <a:rPr lang="en-US" dirty="0" err="1" smtClean="0">
                <a:ea typeface="Microsoft Yi Baiti" pitchFamily="66" charset="0"/>
              </a:rPr>
              <a:t>JQuery</a:t>
            </a:r>
            <a:r>
              <a:rPr lang="en-US" dirty="0" smtClean="0">
                <a:ea typeface="Microsoft Yi Baiti" pitchFamily="66" charset="0"/>
              </a:rPr>
              <a:t> library contains the following:</a:t>
            </a:r>
          </a:p>
          <a:p>
            <a:pPr marL="0" indent="-34925">
              <a:buNone/>
            </a:pPr>
            <a:r>
              <a:rPr lang="en-US" dirty="0">
                <a:ea typeface="Microsoft Yi Baiti" pitchFamily="66" charset="0"/>
              </a:rPr>
              <a:t>	</a:t>
            </a:r>
            <a:r>
              <a:rPr lang="en-US" dirty="0" smtClean="0">
                <a:ea typeface="Microsoft Yi Baiti" pitchFamily="66" charset="0"/>
              </a:rPr>
              <a:t>Element selection</a:t>
            </a:r>
          </a:p>
          <a:p>
            <a:pPr marL="0" indent="-34925">
              <a:buNone/>
            </a:pPr>
            <a:r>
              <a:rPr lang="en-US" dirty="0">
                <a:ea typeface="Microsoft Yi Baiti" pitchFamily="66" charset="0"/>
              </a:rPr>
              <a:t>	</a:t>
            </a:r>
            <a:r>
              <a:rPr lang="en-US" dirty="0" smtClean="0">
                <a:ea typeface="Microsoft Yi Baiti" pitchFamily="66" charset="0"/>
              </a:rPr>
              <a:t>DOM functions</a:t>
            </a:r>
          </a:p>
          <a:p>
            <a:pPr marL="0" indent="-34925">
              <a:buNone/>
            </a:pPr>
            <a:r>
              <a:rPr lang="en-US" dirty="0">
                <a:ea typeface="Microsoft Yi Baiti" pitchFamily="66" charset="0"/>
              </a:rPr>
              <a:t>	</a:t>
            </a:r>
            <a:r>
              <a:rPr lang="en-US" dirty="0" smtClean="0">
                <a:ea typeface="Microsoft Yi Baiti" pitchFamily="66" charset="0"/>
              </a:rPr>
              <a:t>Animations and effects, plus interface elements with </a:t>
            </a:r>
            <a:r>
              <a:rPr lang="en-US" dirty="0" err="1" smtClean="0">
                <a:ea typeface="Microsoft Yi Baiti" pitchFamily="66" charset="0"/>
              </a:rPr>
              <a:t>jQuery</a:t>
            </a:r>
            <a:r>
              <a:rPr lang="en-US" dirty="0" smtClean="0">
                <a:ea typeface="Microsoft Yi Baiti" pitchFamily="66" charset="0"/>
              </a:rPr>
              <a:t> UI</a:t>
            </a:r>
          </a:p>
          <a:p>
            <a:pPr marL="0" indent="-34925">
              <a:buNone/>
            </a:pPr>
            <a:r>
              <a:rPr lang="en-US" dirty="0">
                <a:ea typeface="Microsoft Yi Baiti" pitchFamily="66" charset="0"/>
              </a:rPr>
              <a:t>	</a:t>
            </a:r>
            <a:r>
              <a:rPr lang="en-US" dirty="0" smtClean="0">
                <a:ea typeface="Microsoft Yi Baiti" pitchFamily="66" charset="0"/>
              </a:rPr>
              <a:t>AJAX functions</a:t>
            </a:r>
            <a:endParaRPr lang="en-US" dirty="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53</a:t>
            </a:fld>
            <a:endParaRPr lang="en-US"/>
          </a:p>
        </p:txBody>
      </p:sp>
    </p:spTree>
    <p:extLst>
      <p:ext uri="{BB962C8B-B14F-4D97-AF65-F5344CB8AC3E}">
        <p14:creationId xmlns:p14="http://schemas.microsoft.com/office/powerpoint/2010/main" val="598057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a:xfrm>
            <a:off x="679053" y="1117129"/>
            <a:ext cx="9296401" cy="5105399"/>
          </a:xfrm>
        </p:spPr>
        <p:txBody>
          <a:bodyPr/>
          <a:lstStyle/>
          <a:p>
            <a:r>
              <a:rPr lang="en-US" dirty="0" smtClean="0"/>
              <a:t>The basic construct for accessing the functions of the integrated </a:t>
            </a:r>
            <a:r>
              <a:rPr lang="en-US" dirty="0" err="1" smtClean="0"/>
              <a:t>Jquery</a:t>
            </a:r>
            <a:r>
              <a:rPr lang="en-US" dirty="0" smtClean="0"/>
              <a:t> library is </a:t>
            </a:r>
            <a:r>
              <a:rPr lang="en-US" b="1" dirty="0" smtClean="0"/>
              <a:t>$()</a:t>
            </a:r>
          </a:p>
          <a:p>
            <a:r>
              <a:rPr lang="en-US" dirty="0" smtClean="0"/>
              <a:t>The browser loads the page line by line, thus a function </a:t>
            </a:r>
            <a:r>
              <a:rPr lang="en-US" dirty="0" err="1" smtClean="0"/>
              <a:t>maay</a:t>
            </a:r>
            <a:r>
              <a:rPr lang="en-US" dirty="0" smtClean="0"/>
              <a:t> be executed before the page has been fully loaded, thus it is important to </a:t>
            </a:r>
            <a:r>
              <a:rPr lang="en-US" dirty="0" err="1" smtClean="0"/>
              <a:t>implent</a:t>
            </a:r>
            <a:r>
              <a:rPr lang="en-US" dirty="0" smtClean="0"/>
              <a:t> your functions within the ready function. This ensures that the page is loaded before the function is executed.</a:t>
            </a:r>
          </a:p>
          <a:p>
            <a:pPr lvl="1"/>
            <a:r>
              <a:rPr lang="en-US" dirty="0">
                <a:latin typeface="Microsoft Yi Baiti" pitchFamily="66" charset="0"/>
                <a:ea typeface="Microsoft Yi Baiti" pitchFamily="66" charset="0"/>
              </a:rPr>
              <a:t>&lt;script type=“text/</a:t>
            </a:r>
            <a:r>
              <a:rPr lang="en-US" dirty="0" err="1">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endParaRPr lang="en-US" dirty="0">
              <a:latin typeface="Microsoft Yi Baiti" pitchFamily="66" charset="0"/>
              <a:ea typeface="Microsoft Yi Baiti" pitchFamily="66" charset="0"/>
            </a:endParaRPr>
          </a:p>
          <a:p>
            <a:pPr marL="1042988" lvl="2" indent="0">
              <a:buNone/>
            </a:pPr>
            <a:r>
              <a:rPr lang="en-US" dirty="0" err="1">
                <a:latin typeface="Microsoft Yi Baiti" pitchFamily="66" charset="0"/>
                <a:ea typeface="Microsoft Yi Baiti" pitchFamily="66" charset="0"/>
              </a:rPr>
              <a:t>src</a:t>
            </a:r>
            <a:r>
              <a:rPr lang="en-US" dirty="0">
                <a:latin typeface="Microsoft Yi Baiti" pitchFamily="66" charset="0"/>
                <a:ea typeface="Microsoft Yi Baiti" pitchFamily="66" charset="0"/>
              </a:rPr>
              <a:t> = ‘jquery.js’</a:t>
            </a:r>
          </a:p>
          <a:p>
            <a:pPr marL="498475" lvl="1" indent="0">
              <a:buNone/>
            </a:pPr>
            <a:r>
              <a:rPr lang="en-US" dirty="0">
                <a:latin typeface="Microsoft Yi Baiti" pitchFamily="66" charset="0"/>
                <a:ea typeface="Microsoft Yi Baiti" pitchFamily="66" charset="0"/>
              </a:rPr>
              <a:t>  &lt;/script&gt;</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//implementation</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273050" indent="-285750"/>
            <a:r>
              <a:rPr lang="en-US" dirty="0" smtClean="0">
                <a:latin typeface="+mj-lt"/>
                <a:ea typeface="Microsoft Yi Baiti" pitchFamily="66" charset="0"/>
              </a:rPr>
              <a:t>You can address  the HTML elements  in </a:t>
            </a:r>
            <a:r>
              <a:rPr lang="en-US" dirty="0" err="1" smtClean="0">
                <a:latin typeface="+mj-lt"/>
                <a:ea typeface="Microsoft Yi Baiti" pitchFamily="66" charset="0"/>
              </a:rPr>
              <a:t>Jquery</a:t>
            </a:r>
            <a:r>
              <a:rPr lang="en-US" dirty="0" smtClean="0">
                <a:latin typeface="+mj-lt"/>
                <a:ea typeface="Microsoft Yi Baiti" pitchFamily="66" charset="0"/>
              </a:rPr>
              <a:t> by selector, similar to CSS selectors: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3242467"/>
              </p:ext>
            </p:extLst>
          </p:nvPr>
        </p:nvGraphicFramePr>
        <p:xfrm>
          <a:off x="1193062" y="5059273"/>
          <a:ext cx="7125760" cy="1693952"/>
        </p:xfrm>
        <a:graphic>
          <a:graphicData uri="http://schemas.openxmlformats.org/drawingml/2006/table">
            <a:tbl>
              <a:tblPr firstRow="1" bandRow="1">
                <a:tableStyleId>{5C22544A-7EE6-4342-B048-85BDC9FD1C3A}</a:tableStyleId>
              </a:tblPr>
              <a:tblGrid>
                <a:gridCol w="3562880"/>
                <a:gridCol w="3562880"/>
              </a:tblGrid>
              <a:tr h="459512">
                <a:tc>
                  <a:txBody>
                    <a:bodyPr/>
                    <a:lstStyle/>
                    <a:p>
                      <a:r>
                        <a:rPr lang="en-US" dirty="0" smtClean="0"/>
                        <a:t>CSS</a:t>
                      </a:r>
                      <a:endParaRPr lang="en-US" dirty="0"/>
                    </a:p>
                  </a:txBody>
                  <a:tcPr/>
                </a:tc>
                <a:tc>
                  <a:txBody>
                    <a:bodyPr/>
                    <a:lstStyle/>
                    <a:p>
                      <a:r>
                        <a:rPr lang="en-US" dirty="0" err="1" smtClean="0"/>
                        <a:t>jQuery</a:t>
                      </a:r>
                      <a:endParaRPr lang="en-US" dirty="0"/>
                    </a:p>
                  </a:txBody>
                  <a:tcPr/>
                </a:tc>
              </a:tr>
              <a:tr h="370840">
                <a:tc>
                  <a:txBody>
                    <a:bodyPr/>
                    <a:lstStyle/>
                    <a:p>
                      <a:r>
                        <a:rPr lang="en-US" dirty="0" smtClean="0"/>
                        <a:t>Element[…}</a:t>
                      </a:r>
                      <a:endParaRPr lang="en-US" dirty="0"/>
                    </a:p>
                  </a:txBody>
                  <a:tcPr/>
                </a:tc>
                <a:tc>
                  <a:txBody>
                    <a:bodyPr/>
                    <a:lstStyle/>
                    <a:p>
                      <a:r>
                        <a:rPr lang="en-US" dirty="0" smtClean="0"/>
                        <a:t>$(‘element’)</a:t>
                      </a:r>
                      <a:endParaRPr lang="en-US" dirty="0"/>
                    </a:p>
                  </a:txBody>
                  <a:tcPr/>
                </a:tc>
              </a:tr>
              <a:tr h="370840">
                <a:tc>
                  <a:txBody>
                    <a:bodyPr/>
                    <a:lstStyle/>
                    <a:p>
                      <a:r>
                        <a:rPr lang="en-US" dirty="0" smtClean="0"/>
                        <a:t>#id</a:t>
                      </a:r>
                      <a:endParaRPr lang="en-US" dirty="0"/>
                    </a:p>
                  </a:txBody>
                  <a:tcPr/>
                </a:tc>
                <a:tc>
                  <a:txBody>
                    <a:bodyPr/>
                    <a:lstStyle/>
                    <a:p>
                      <a:r>
                        <a:rPr lang="en-US" dirty="0" smtClean="0"/>
                        <a:t>$(‘#id’)</a:t>
                      </a:r>
                      <a:endParaRPr lang="en-US" dirty="0"/>
                    </a:p>
                  </a:txBody>
                  <a:tcPr/>
                </a:tc>
              </a:tr>
              <a:tr h="370840">
                <a:tc>
                  <a:txBody>
                    <a:bodyPr/>
                    <a:lstStyle/>
                    <a:p>
                      <a:r>
                        <a:rPr lang="en-US" dirty="0" smtClean="0"/>
                        <a:t>.class</a:t>
                      </a:r>
                      <a:endParaRPr lang="en-US" dirty="0"/>
                    </a:p>
                  </a:txBody>
                  <a:tcPr/>
                </a:tc>
                <a:tc>
                  <a:txBody>
                    <a:bodyPr/>
                    <a:lstStyle/>
                    <a:p>
                      <a:r>
                        <a:rPr lang="en-US" dirty="0" smtClean="0"/>
                        <a:t>$(‘.class’)</a:t>
                      </a:r>
                      <a:endParaRPr lang="en-US" dirty="0"/>
                    </a:p>
                  </a:txBody>
                  <a:tcPr/>
                </a:tc>
              </a:tr>
            </a:tbl>
          </a:graphicData>
        </a:graphic>
      </p:graphicFrame>
    </p:spTree>
    <p:extLst>
      <p:ext uri="{BB962C8B-B14F-4D97-AF65-F5344CB8AC3E}">
        <p14:creationId xmlns:p14="http://schemas.microsoft.com/office/powerpoint/2010/main" val="575907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Selectors</a:t>
            </a:r>
            <a:endParaRPr lang="en-US" dirty="0"/>
          </a:p>
        </p:txBody>
      </p:sp>
      <p:sp>
        <p:nvSpPr>
          <p:cNvPr id="3" name="Content Placeholder 2"/>
          <p:cNvSpPr>
            <a:spLocks noGrp="1"/>
          </p:cNvSpPr>
          <p:nvPr>
            <p:ph idx="1"/>
          </p:nvPr>
        </p:nvSpPr>
        <p:spPr>
          <a:xfrm>
            <a:off x="696118" y="1117129"/>
            <a:ext cx="9296401" cy="5904656"/>
          </a:xfrm>
        </p:spPr>
        <p:txBody>
          <a:bodyPr>
            <a:normAutofit fontScale="92500" lnSpcReduction="10000"/>
          </a:bodyPr>
          <a:lstStyle/>
          <a:p>
            <a:r>
              <a:rPr lang="en-US" dirty="0" smtClean="0"/>
              <a:t>The $(‘p[id]’) selector means to select all p elements with an ID.</a:t>
            </a:r>
          </a:p>
          <a:p>
            <a:r>
              <a:rPr lang="en-US" dirty="0" smtClean="0"/>
              <a:t>Example:</a:t>
            </a:r>
          </a:p>
          <a:p>
            <a:pPr marL="520700" lvl="1" indent="0">
              <a:buNone/>
            </a:pPr>
            <a:r>
              <a:rPr lang="en-US" dirty="0" smtClean="0">
                <a:latin typeface="Microsoft Yi Baiti" pitchFamily="66" charset="0"/>
                <a:ea typeface="Microsoft Yi Baiti" pitchFamily="66" charset="0"/>
              </a:rPr>
              <a:t>&lt;script type=‘text/</a:t>
            </a:r>
            <a:r>
              <a:rPr lang="en-US" dirty="0" err="1" smtClean="0">
                <a:latin typeface="Microsoft Yi Baiti" pitchFamily="66" charset="0"/>
                <a:ea typeface="Microsoft Yi Baiti" pitchFamily="66" charset="0"/>
              </a:rPr>
              <a:t>javascript</a:t>
            </a:r>
            <a:r>
              <a:rPr lang="en-US" dirty="0" smtClean="0">
                <a:latin typeface="Microsoft Yi Baiti" pitchFamily="66" charset="0"/>
                <a:ea typeface="Microsoft Yi Baiti" pitchFamily="66" charset="0"/>
              </a:rPr>
              <a:t>’&gt;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$(document).ready(function(){</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’).animate({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width	:	70%,</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opacity:	0.4. ///rest of code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1500);</a:t>
            </a: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520700" lvl="1" indent="0">
              <a:buNone/>
            </a:pPr>
            <a:r>
              <a:rPr lang="en-US" dirty="0" smtClean="0">
                <a:latin typeface="Microsoft Yi Baiti" pitchFamily="66" charset="0"/>
                <a:ea typeface="Microsoft Yi Baiti" pitchFamily="66" charset="0"/>
              </a:rPr>
              <a:t>&lt;/script&gt;</a:t>
            </a:r>
          </a:p>
          <a:p>
            <a:pPr marL="520700" lvl="1" indent="0">
              <a:buNone/>
            </a:pPr>
            <a:r>
              <a:rPr lang="en-US" dirty="0" smtClean="0">
                <a:latin typeface="Microsoft Yi Baiti" pitchFamily="66" charset="0"/>
                <a:ea typeface="Microsoft Yi Baiti" pitchFamily="66" charset="0"/>
              </a:rPr>
              <a:t>&lt;body&gt;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&lt;p id =‘</a:t>
            </a:r>
            <a:r>
              <a:rPr lang="en-US" dirty="0" err="1" smtClean="0">
                <a:latin typeface="Microsoft Yi Baiti" pitchFamily="66" charset="0"/>
                <a:ea typeface="Microsoft Yi Baiti" pitchFamily="66" charset="0"/>
              </a:rPr>
              <a:t>para</a:t>
            </a:r>
            <a:r>
              <a:rPr lang="en-US" dirty="0" smtClean="0">
                <a:latin typeface="Microsoft Yi Baiti" pitchFamily="66" charset="0"/>
                <a:ea typeface="Microsoft Yi Baiti" pitchFamily="66" charset="0"/>
              </a:rPr>
              <a:t>’&gt;Paragraph&lt;/p&gt;</a:t>
            </a:r>
          </a:p>
          <a:p>
            <a:pPr marL="520700" lvl="1" indent="0">
              <a:buNone/>
            </a:pPr>
            <a:r>
              <a:rPr lang="en-US" dirty="0" smtClean="0">
                <a:latin typeface="Microsoft Yi Baiti" pitchFamily="66" charset="0"/>
                <a:ea typeface="Microsoft Yi Baiti" pitchFamily="66" charset="0"/>
              </a:rPr>
              <a:t>&lt;/body&gt;</a:t>
            </a:r>
          </a:p>
          <a:p>
            <a:pPr marL="0" indent="-12700">
              <a:buNone/>
            </a:pPr>
            <a:r>
              <a:rPr lang="en-US" dirty="0" smtClean="0">
                <a:latin typeface="+mn-lt"/>
                <a:ea typeface="Microsoft Yi Baiti" pitchFamily="66" charset="0"/>
              </a:rPr>
              <a:t>This example animates the phrase ‘Paragraph’ to increase in size until it occupies 70% of the space.</a:t>
            </a:r>
          </a:p>
          <a:p>
            <a:pPr marL="0" indent="-12700">
              <a:buNone/>
            </a:pPr>
            <a:r>
              <a:rPr lang="en-US" dirty="0" smtClean="0">
                <a:latin typeface="+mn-lt"/>
                <a:ea typeface="Microsoft Yi Baiti" pitchFamily="66" charset="0"/>
              </a:rPr>
              <a:t>If there were two elements with id = </a:t>
            </a:r>
            <a:r>
              <a:rPr lang="en-US" dirty="0" err="1" smtClean="0">
                <a:latin typeface="+mn-lt"/>
                <a:ea typeface="Microsoft Yi Baiti" pitchFamily="66" charset="0"/>
              </a:rPr>
              <a:t>para</a:t>
            </a:r>
            <a:r>
              <a:rPr lang="en-US" dirty="0" smtClean="0">
                <a:latin typeface="+mn-lt"/>
                <a:ea typeface="Microsoft Yi Baiti" pitchFamily="66" charset="0"/>
              </a:rPr>
              <a:t>, the animation would be applied to both the elements.</a:t>
            </a:r>
          </a:p>
          <a:p>
            <a:pPr marL="0" indent="-12700">
              <a:buNone/>
            </a:pPr>
            <a:r>
              <a:rPr lang="en-US" dirty="0" smtClean="0">
                <a:latin typeface="+mn-lt"/>
                <a:ea typeface="Microsoft Yi Baiti" pitchFamily="66" charset="0"/>
              </a:rPr>
              <a:t>Most </a:t>
            </a:r>
            <a:r>
              <a:rPr lang="en-US" dirty="0" err="1" smtClean="0">
                <a:latin typeface="+mn-lt"/>
                <a:ea typeface="Microsoft Yi Baiti" pitchFamily="66" charset="0"/>
              </a:rPr>
              <a:t>jQuery</a:t>
            </a:r>
            <a:r>
              <a:rPr lang="en-US" dirty="0" smtClean="0">
                <a:latin typeface="+mn-lt"/>
                <a:ea typeface="Microsoft Yi Baiti" pitchFamily="66" charset="0"/>
              </a:rPr>
              <a:t> functions return a </a:t>
            </a:r>
            <a:r>
              <a:rPr lang="en-US" dirty="0" err="1" smtClean="0">
                <a:latin typeface="+mn-lt"/>
                <a:ea typeface="Microsoft Yi Baiti" pitchFamily="66" charset="0"/>
              </a:rPr>
              <a:t>jQuery</a:t>
            </a:r>
            <a:r>
              <a:rPr lang="en-US" dirty="0" smtClean="0">
                <a:latin typeface="+mn-lt"/>
                <a:ea typeface="Microsoft Yi Baiti" pitchFamily="66" charset="0"/>
              </a:rPr>
              <a:t> object again. As a result, the objects can be </a:t>
            </a:r>
            <a:r>
              <a:rPr lang="en-US" dirty="0" err="1" smtClean="0">
                <a:latin typeface="+mn-lt"/>
                <a:ea typeface="Microsoft Yi Baiti" pitchFamily="66" charset="0"/>
              </a:rPr>
              <a:t>chaned</a:t>
            </a:r>
            <a:r>
              <a:rPr lang="en-US" dirty="0" smtClean="0">
                <a:latin typeface="+mn-lt"/>
                <a:ea typeface="Microsoft Yi Baiti" pitchFamily="66" charset="0"/>
              </a:rPr>
              <a:t> together using notation: $().method1().method2(); example:  </a:t>
            </a:r>
          </a:p>
          <a:p>
            <a:pPr marL="0" indent="-12700">
              <a:buNone/>
            </a:pPr>
            <a:r>
              <a:rPr lang="en-US" dirty="0" smtClean="0">
                <a:latin typeface="+mn-lt"/>
                <a:ea typeface="Microsoft Yi Baiti" pitchFamily="66" charset="0"/>
              </a:rPr>
              <a:t>$(document).</a:t>
            </a:r>
            <a:r>
              <a:rPr lang="en-US" dirty="0" smtClean="0">
                <a:solidFill>
                  <a:schemeClr val="tx1">
                    <a:lumMod val="75000"/>
                  </a:schemeClr>
                </a:solidFill>
                <a:latin typeface="+mn-lt"/>
                <a:ea typeface="Microsoft Yi Baiti" pitchFamily="66" charset="0"/>
              </a:rPr>
              <a:t>ready(function()</a:t>
            </a:r>
            <a:r>
              <a:rPr lang="en-US" dirty="0" smtClean="0">
                <a:solidFill>
                  <a:schemeClr val="accent2">
                    <a:lumMod val="50000"/>
                  </a:schemeClr>
                </a:solidFill>
                <a:latin typeface="+mn-lt"/>
                <a:ea typeface="Microsoft Yi Baiti" pitchFamily="66" charset="0"/>
              </a:rPr>
              <a:t>{$(‘p’).</a:t>
            </a:r>
            <a:r>
              <a:rPr lang="en-US" dirty="0" smtClean="0">
                <a:solidFill>
                  <a:srgbClr val="7030A0"/>
                </a:solidFill>
                <a:latin typeface="+mn-lt"/>
                <a:ea typeface="Microsoft Yi Baiti" pitchFamily="66" charset="0"/>
              </a:rPr>
              <a:t>animate({/*the parameters*/;}, 1500</a:t>
            </a:r>
            <a:r>
              <a:rPr lang="en-US" dirty="0" smtClean="0">
                <a:solidFill>
                  <a:schemeClr val="accent2">
                    <a:lumMod val="75000"/>
                  </a:schemeClr>
                </a:solidFill>
                <a:latin typeface="+mn-lt"/>
                <a:ea typeface="Microsoft Yi Baiti" pitchFamily="66" charset="0"/>
              </a:rPr>
              <a:t>).</a:t>
            </a:r>
            <a:r>
              <a:rPr lang="en-US" dirty="0" err="1" smtClean="0">
                <a:solidFill>
                  <a:schemeClr val="accent2">
                    <a:lumMod val="75000"/>
                  </a:schemeClr>
                </a:solidFill>
                <a:latin typeface="+mn-lt"/>
                <a:ea typeface="Microsoft Yi Baiti" pitchFamily="66" charset="0"/>
              </a:rPr>
              <a:t>fadeOut</a:t>
            </a:r>
            <a:r>
              <a:rPr lang="en-US" dirty="0" smtClean="0">
                <a:solidFill>
                  <a:schemeClr val="accent2">
                    <a:lumMod val="75000"/>
                  </a:schemeClr>
                </a:solidFill>
                <a:latin typeface="+mn-lt"/>
                <a:ea typeface="Microsoft Yi Baiti" pitchFamily="66" charset="0"/>
              </a:rPr>
              <a:t>(1000</a:t>
            </a:r>
            <a:r>
              <a:rPr lang="en-US" dirty="0" smtClean="0">
                <a:latin typeface="+mn-lt"/>
                <a:ea typeface="Microsoft Yi Baiti" pitchFamily="66" charset="0"/>
              </a:rPr>
              <a:t>)</a:t>
            </a:r>
            <a:r>
              <a:rPr lang="en-US" dirty="0" smtClean="0">
                <a:solidFill>
                  <a:srgbClr val="7030A0"/>
                </a:solidFill>
                <a:latin typeface="+mn-lt"/>
                <a:ea typeface="Microsoft Yi Baiti" pitchFamily="66" charset="0"/>
              </a:rPr>
              <a:t>.</a:t>
            </a:r>
            <a:r>
              <a:rPr lang="en-US" dirty="0" err="1" smtClean="0">
                <a:solidFill>
                  <a:srgbClr val="7030A0"/>
                </a:solidFill>
                <a:latin typeface="+mn-lt"/>
                <a:ea typeface="Microsoft Yi Baiti" pitchFamily="66" charset="0"/>
              </a:rPr>
              <a:t>fadeIn</a:t>
            </a:r>
            <a:r>
              <a:rPr lang="en-US" dirty="0" smtClean="0">
                <a:solidFill>
                  <a:srgbClr val="7030A0"/>
                </a:solidFill>
                <a:latin typeface="+mn-lt"/>
                <a:ea typeface="Microsoft Yi Baiti" pitchFamily="66" charset="0"/>
              </a:rPr>
              <a:t>(100</a:t>
            </a:r>
            <a:r>
              <a:rPr lang="en-US" dirty="0" smtClean="0">
                <a:latin typeface="+mn-lt"/>
                <a:ea typeface="Microsoft Yi Baiti" pitchFamily="66" charset="0"/>
              </a:rPr>
              <a:t>); });</a:t>
            </a:r>
          </a:p>
          <a:p>
            <a:pPr marL="0" indent="-12700">
              <a:buNone/>
            </a:pPr>
            <a:r>
              <a:rPr lang="en-US" dirty="0" smtClean="0">
                <a:latin typeface="+mn-lt"/>
                <a:ea typeface="Microsoft Yi Baiti" pitchFamily="66" charset="0"/>
              </a:rPr>
              <a:t>After the page loaded, the animation starts, then the elements fade, then it fades back in.. This is three actions in a chain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55</a:t>
            </a:fld>
            <a:endParaRPr lang="en-US"/>
          </a:p>
        </p:txBody>
      </p:sp>
    </p:spTree>
    <p:extLst>
      <p:ext uri="{BB962C8B-B14F-4D97-AF65-F5344CB8AC3E}">
        <p14:creationId xmlns:p14="http://schemas.microsoft.com/office/powerpoint/2010/main" val="711722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Events</a:t>
            </a:r>
            <a:endParaRPr lang="en-US" dirty="0"/>
          </a:p>
        </p:txBody>
      </p:sp>
      <p:sp>
        <p:nvSpPr>
          <p:cNvPr id="3" name="Content Placeholder 2"/>
          <p:cNvSpPr>
            <a:spLocks noGrp="1"/>
          </p:cNvSpPr>
          <p:nvPr>
            <p:ph idx="1"/>
          </p:nvPr>
        </p:nvSpPr>
        <p:spPr/>
        <p:txBody>
          <a:bodyPr/>
          <a:lstStyle/>
          <a:p>
            <a:r>
              <a:rPr lang="en-US" dirty="0" smtClean="0"/>
              <a:t>To bind a function to an event as in previous slides, the following notation is used:</a:t>
            </a:r>
          </a:p>
          <a:p>
            <a:pPr lvl="1"/>
            <a:r>
              <a:rPr lang="en-US" dirty="0" smtClean="0"/>
              <a:t>$().</a:t>
            </a:r>
            <a:r>
              <a:rPr lang="en-US" dirty="0" err="1" smtClean="0"/>
              <a:t>mouseover</a:t>
            </a:r>
            <a:r>
              <a:rPr lang="en-US" dirty="0" smtClean="0"/>
              <a:t>(handler);</a:t>
            </a:r>
          </a:p>
          <a:p>
            <a:r>
              <a:rPr lang="en-US" dirty="0" smtClean="0"/>
              <a:t>This is an over view of the most important functions:</a:t>
            </a:r>
          </a:p>
          <a:p>
            <a:r>
              <a:rPr lang="en-US" dirty="0" smtClean="0"/>
              <a:t>An example on how to use them are provided on the next slide</a:t>
            </a:r>
          </a:p>
          <a:p>
            <a:pPr lvl="1"/>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951304072"/>
              </p:ext>
            </p:extLst>
          </p:nvPr>
        </p:nvGraphicFramePr>
        <p:xfrm>
          <a:off x="1383879" y="3123089"/>
          <a:ext cx="7125760" cy="3291840"/>
        </p:xfrm>
        <a:graphic>
          <a:graphicData uri="http://schemas.openxmlformats.org/drawingml/2006/table">
            <a:tbl>
              <a:tblPr firstRow="1" bandRow="1">
                <a:tableStyleId>{5C22544A-7EE6-4342-B048-85BDC9FD1C3A}</a:tableStyleId>
              </a:tblPr>
              <a:tblGrid>
                <a:gridCol w="2304256"/>
                <a:gridCol w="4821504"/>
              </a:tblGrid>
              <a:tr h="340483">
                <a:tc>
                  <a:txBody>
                    <a:bodyPr/>
                    <a:lstStyle/>
                    <a:p>
                      <a:r>
                        <a:rPr lang="en-US" dirty="0" smtClean="0"/>
                        <a:t>key</a:t>
                      </a:r>
                      <a:endParaRPr lang="en-US" dirty="0"/>
                    </a:p>
                  </a:txBody>
                  <a:tcPr/>
                </a:tc>
                <a:tc>
                  <a:txBody>
                    <a:bodyPr/>
                    <a:lstStyle/>
                    <a:p>
                      <a:r>
                        <a:rPr lang="en-US" dirty="0" smtClean="0"/>
                        <a:t>Description </a:t>
                      </a:r>
                      <a:endParaRPr lang="en-US" dirty="0"/>
                    </a:p>
                  </a:txBody>
                  <a:tcPr/>
                </a:tc>
              </a:tr>
              <a:tr h="370840">
                <a:tc>
                  <a:txBody>
                    <a:bodyPr/>
                    <a:lstStyle/>
                    <a:p>
                      <a:r>
                        <a:rPr lang="en-US" dirty="0" smtClean="0"/>
                        <a:t>.bind</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.on</a:t>
                      </a:r>
                      <a:endParaRPr lang="en-US" dirty="0"/>
                    </a:p>
                  </a:txBody>
                  <a:tcPr/>
                </a:tc>
                <a:tc>
                  <a:txBody>
                    <a:bodyPr/>
                    <a:lstStyle/>
                    <a:p>
                      <a:r>
                        <a:rPr lang="en-US" dirty="0" smtClean="0"/>
                        <a:t>Bind handler to event</a:t>
                      </a:r>
                      <a:endParaRPr lang="en-US" dirty="0"/>
                    </a:p>
                  </a:txBody>
                  <a:tcPr/>
                </a:tc>
              </a:tr>
              <a:tr h="370840">
                <a:tc>
                  <a:txBody>
                    <a:bodyPr/>
                    <a:lstStyle/>
                    <a:p>
                      <a:r>
                        <a:rPr lang="en-US" dirty="0" smtClean="0"/>
                        <a:t>.blur</a:t>
                      </a:r>
                      <a:endParaRPr lang="en-US" dirty="0"/>
                    </a:p>
                  </a:txBody>
                  <a:tcPr/>
                </a:tc>
                <a:tc>
                  <a:txBody>
                    <a:bodyPr/>
                    <a:lstStyle/>
                    <a:p>
                      <a:r>
                        <a:rPr lang="en-US" dirty="0" smtClean="0"/>
                        <a:t>Event when element loses focus</a:t>
                      </a:r>
                      <a:endParaRPr lang="en-US" dirty="0"/>
                    </a:p>
                  </a:txBody>
                  <a:tcPr/>
                </a:tc>
              </a:tr>
              <a:tr h="370840">
                <a:tc>
                  <a:txBody>
                    <a:bodyPr/>
                    <a:lstStyle/>
                    <a:p>
                      <a:r>
                        <a:rPr lang="en-US" dirty="0" smtClean="0"/>
                        <a:t>.click</a:t>
                      </a:r>
                      <a:endParaRPr lang="en-US" dirty="0"/>
                    </a:p>
                  </a:txBody>
                  <a:tcPr/>
                </a:tc>
                <a:tc>
                  <a:txBody>
                    <a:bodyPr/>
                    <a:lstStyle/>
                    <a:p>
                      <a:r>
                        <a:rPr lang="en-US" dirty="0" smtClean="0"/>
                        <a:t>Click with mouse button</a:t>
                      </a:r>
                      <a:endParaRPr lang="en-US" dirty="0"/>
                    </a:p>
                  </a:txBody>
                  <a:tcPr/>
                </a:tc>
              </a:tr>
              <a:tr h="370840">
                <a:tc>
                  <a:txBody>
                    <a:bodyPr/>
                    <a:lstStyle/>
                    <a:p>
                      <a:r>
                        <a:rPr lang="en-US" dirty="0" smtClean="0"/>
                        <a:t>.</a:t>
                      </a:r>
                      <a:r>
                        <a:rPr lang="en-US" dirty="0" err="1" smtClean="0"/>
                        <a:t>dbclick</a:t>
                      </a:r>
                      <a:endParaRPr lang="en-US" dirty="0"/>
                    </a:p>
                  </a:txBody>
                  <a:tcPr/>
                </a:tc>
                <a:tc>
                  <a:txBody>
                    <a:bodyPr/>
                    <a:lstStyle/>
                    <a:p>
                      <a:r>
                        <a:rPr lang="en-US" dirty="0" smtClean="0"/>
                        <a:t>Double click mouse button</a:t>
                      </a:r>
                      <a:endParaRPr lang="en-US" dirty="0"/>
                    </a:p>
                  </a:txBody>
                  <a:tcPr/>
                </a:tc>
              </a:tr>
              <a:tr h="370840">
                <a:tc>
                  <a:txBody>
                    <a:bodyPr/>
                    <a:lstStyle/>
                    <a:p>
                      <a:r>
                        <a:rPr lang="en-US" dirty="0" smtClean="0"/>
                        <a:t>.</a:t>
                      </a:r>
                      <a:r>
                        <a:rPr lang="en-US" dirty="0" err="1" smtClean="0"/>
                        <a:t>keypress</a:t>
                      </a:r>
                      <a:endParaRPr lang="en-US" dirty="0"/>
                    </a:p>
                  </a:txBody>
                  <a:tcPr/>
                </a:tc>
                <a:tc>
                  <a:txBody>
                    <a:bodyPr/>
                    <a:lstStyle/>
                    <a:p>
                      <a:r>
                        <a:rPr lang="en-US" dirty="0" smtClean="0"/>
                        <a:t>A keyboard key is pressed</a:t>
                      </a:r>
                      <a:endParaRPr lang="en-US" dirty="0"/>
                    </a:p>
                  </a:txBody>
                  <a:tcPr/>
                </a:tc>
              </a:tr>
              <a:tr h="370840">
                <a:tc>
                  <a:txBody>
                    <a:bodyPr/>
                    <a:lstStyle/>
                    <a:p>
                      <a:r>
                        <a:rPr lang="en-US" dirty="0" smtClean="0"/>
                        <a:t>.change</a:t>
                      </a:r>
                      <a:endParaRPr lang="en-US" dirty="0"/>
                    </a:p>
                  </a:txBody>
                  <a:tcPr/>
                </a:tc>
                <a:tc>
                  <a:txBody>
                    <a:bodyPr/>
                    <a:lstStyle/>
                    <a:p>
                      <a:r>
                        <a:rPr lang="en-US" dirty="0" smtClean="0"/>
                        <a:t>A form field is changed</a:t>
                      </a:r>
                      <a:endParaRPr lang="en-US" dirty="0"/>
                    </a:p>
                  </a:txBody>
                  <a:tcPr/>
                </a:tc>
              </a:tr>
            </a:tbl>
          </a:graphicData>
        </a:graphic>
      </p:graphicFrame>
    </p:spTree>
    <p:extLst>
      <p:ext uri="{BB962C8B-B14F-4D97-AF65-F5344CB8AC3E}">
        <p14:creationId xmlns:p14="http://schemas.microsoft.com/office/powerpoint/2010/main" val="3091654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Event - example</a:t>
            </a:r>
            <a:endParaRPr lang="en-US" dirty="0"/>
          </a:p>
        </p:txBody>
      </p:sp>
      <p:sp>
        <p:nvSpPr>
          <p:cNvPr id="3" name="Content Placeholder 2"/>
          <p:cNvSpPr>
            <a:spLocks noGrp="1"/>
          </p:cNvSpPr>
          <p:nvPr>
            <p:ph idx="1"/>
          </p:nvPr>
        </p:nvSpPr>
        <p:spPr>
          <a:xfrm>
            <a:off x="696118" y="1045121"/>
            <a:ext cx="9296401" cy="5904655"/>
          </a:xfrm>
        </p:spPr>
        <p:txBody>
          <a:bodyPr/>
          <a:lstStyle/>
          <a:p>
            <a:pPr marL="0" indent="0">
              <a:buNone/>
            </a:pPr>
            <a:r>
              <a:rPr lang="en-US" dirty="0" smtClean="0">
                <a:solidFill>
                  <a:schemeClr val="tx1">
                    <a:lumMod val="50000"/>
                  </a:schemeClr>
                </a:solidFill>
                <a:latin typeface="Microsoft Yi Baiti" pitchFamily="66" charset="0"/>
                <a:ea typeface="Microsoft Yi Baiti" pitchFamily="66" charset="0"/>
              </a:rPr>
              <a:t>In header:</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.gray { background-color : gray }</a:t>
            </a:r>
          </a:p>
          <a:p>
            <a:pPr marL="0" indent="0">
              <a:buNone/>
            </a:pPr>
            <a:r>
              <a:rPr lang="en-US" dirty="0" smtClean="0">
                <a:solidFill>
                  <a:schemeClr val="tx1">
                    <a:lumMod val="50000"/>
                  </a:schemeClr>
                </a:solidFill>
                <a:latin typeface="Microsoft Yi Baiti" pitchFamily="66" charset="0"/>
                <a:ea typeface="Microsoft Yi Baiti" pitchFamily="66" charset="0"/>
              </a:rPr>
              <a:t>	.</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 background-color : </a:t>
            </a:r>
            <a:r>
              <a:rPr lang="en-US" dirty="0" err="1" smtClean="0">
                <a:solidFill>
                  <a:schemeClr val="tx1">
                    <a:lumMod val="50000"/>
                  </a:schemeClr>
                </a:solidFill>
                <a:latin typeface="Microsoft Yi Baiti" pitchFamily="66" charset="0"/>
                <a:ea typeface="Microsoft Yi Baiti" pitchFamily="66" charset="0"/>
              </a:rPr>
              <a:t>lightgray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.border {	width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height : 90px;</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border : 5px solid black }</a:t>
            </a:r>
          </a:p>
          <a:p>
            <a:pPr marL="0" indent="0">
              <a:buNone/>
            </a:pPr>
            <a:r>
              <a:rPr lang="en-US" dirty="0" smtClean="0">
                <a:solidFill>
                  <a:schemeClr val="tx1">
                    <a:lumMod val="50000"/>
                  </a:schemeClr>
                </a:solidFill>
                <a:latin typeface="Microsoft Yi Baiti" pitchFamily="66" charset="0"/>
                <a:ea typeface="Microsoft Yi Baiti" pitchFamily="66" charset="0"/>
              </a:rPr>
              <a:t>&lt;/style&gt;</a:t>
            </a:r>
          </a:p>
          <a:p>
            <a:pPr marL="0" indent="0">
              <a:buNone/>
            </a:pPr>
            <a:r>
              <a:rPr lang="en-US" dirty="0" smtClean="0">
                <a:solidFill>
                  <a:schemeClr val="tx1">
                    <a:lumMod val="50000"/>
                  </a:schemeClr>
                </a:solidFill>
                <a:latin typeface="Microsoft Yi Baiti" pitchFamily="66" charset="0"/>
                <a:ea typeface="Microsoft Yi Baiti" pitchFamily="66" charset="0"/>
              </a:rPr>
              <a:t>&lt;script type=‘text/</a:t>
            </a:r>
            <a:r>
              <a:rPr lang="en-US" dirty="0" err="1" smtClean="0">
                <a:solidFill>
                  <a:schemeClr val="tx1">
                    <a:lumMod val="50000"/>
                  </a:schemeClr>
                </a:solidFill>
                <a:latin typeface="Microsoft Yi Baiti" pitchFamily="66" charset="0"/>
                <a:ea typeface="Microsoft Yi Baiti" pitchFamily="66" charset="0"/>
              </a:rPr>
              <a:t>javascript</a:t>
            </a:r>
            <a:r>
              <a:rPr lang="en-US" dirty="0" smtClean="0">
                <a:solidFill>
                  <a:schemeClr val="tx1">
                    <a:lumMod val="50000"/>
                  </a:schemeClr>
                </a:solidFill>
                <a:latin typeface="Microsoft Yi Baiti" pitchFamily="66" charset="0"/>
                <a:ea typeface="Microsoft Yi Baiti" pitchFamily="66" charset="0"/>
              </a:rPr>
              <a:t>’&gt;</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$(document).ready(function(){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mouseover</a:t>
            </a:r>
            <a:r>
              <a:rPr lang="en-US" dirty="0" smtClean="0">
                <a:solidFill>
                  <a:schemeClr val="tx1">
                    <a:lumMod val="50000"/>
                  </a:schemeClr>
                </a:solidFill>
                <a:latin typeface="Microsoft Yi Baiti" pitchFamily="66" charset="0"/>
                <a:ea typeface="Microsoft Yi Baiti" pitchFamily="66" charset="0"/>
              </a:rPr>
              <a:t>(function(){</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removeClass</a:t>
            </a:r>
            <a:r>
              <a:rPr lang="en-US" dirty="0" smtClean="0">
                <a:solidFill>
                  <a:schemeClr val="tx1">
                    <a:lumMod val="50000"/>
                  </a:schemeClr>
                </a:solidFill>
                <a:latin typeface="Microsoft Yi Baiti" pitchFamily="66" charset="0"/>
                <a:ea typeface="Microsoft Yi Baiti" pitchFamily="66" charset="0"/>
              </a:rPr>
              <a:t>(‘gray’);</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$(this).</a:t>
            </a:r>
            <a:r>
              <a:rPr lang="en-US" dirty="0" err="1" smtClean="0">
                <a:solidFill>
                  <a:schemeClr val="tx1">
                    <a:lumMod val="50000"/>
                  </a:schemeClr>
                </a:solidFill>
                <a:latin typeface="Microsoft Yi Baiti" pitchFamily="66" charset="0"/>
                <a:ea typeface="Microsoft Yi Baiti" pitchFamily="66" charset="0"/>
              </a:rPr>
              <a:t>addClass</a:t>
            </a:r>
            <a:r>
              <a:rPr lang="en-US" dirty="0" smtClean="0">
                <a:solidFill>
                  <a:schemeClr val="tx1">
                    <a:lumMod val="50000"/>
                  </a:schemeClr>
                </a:solidFill>
                <a:latin typeface="Microsoft Yi Baiti" pitchFamily="66" charset="0"/>
                <a:ea typeface="Microsoft Yi Baiti" pitchFamily="66" charset="0"/>
              </a:rPr>
              <a:t>(‘</a:t>
            </a:r>
            <a:r>
              <a:rPr lang="en-US" dirty="0" err="1" smtClean="0">
                <a:solidFill>
                  <a:schemeClr val="tx1">
                    <a:lumMod val="50000"/>
                  </a:schemeClr>
                </a:solidFill>
                <a:latin typeface="Microsoft Yi Baiti" pitchFamily="66" charset="0"/>
                <a:ea typeface="Microsoft Yi Baiti" pitchFamily="66" charset="0"/>
              </a:rPr>
              <a:t>l_gray</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$(‘#box1’).</a:t>
            </a:r>
            <a:r>
              <a:rPr lang="en-US" dirty="0" err="1" smtClean="0">
                <a:solidFill>
                  <a:schemeClr val="tx1">
                    <a:lumMod val="50000"/>
                  </a:schemeClr>
                </a:solidFill>
                <a:latin typeface="Microsoft Yi Baiti" pitchFamily="66" charset="0"/>
                <a:ea typeface="Microsoft Yi Baiti" pitchFamily="66" charset="0"/>
              </a:rPr>
              <a:t>mouseout</a:t>
            </a:r>
            <a:r>
              <a:rPr lang="en-US" dirty="0" smtClean="0">
                <a:solidFill>
                  <a:schemeClr val="tx1">
                    <a:lumMod val="50000"/>
                  </a:schemeClr>
                </a:solidFill>
                <a:latin typeface="Microsoft Yi Baiti" pitchFamily="66" charset="0"/>
                <a:ea typeface="Microsoft Yi Baiti" pitchFamily="66" charset="0"/>
              </a:rPr>
              <a:t>(function(){ /*same as above, just switch colors*/;});</a:t>
            </a:r>
          </a:p>
          <a:p>
            <a:pPr marL="0" indent="0">
              <a:buNone/>
            </a:pPr>
            <a:r>
              <a:rPr lang="en-US" dirty="0">
                <a:solidFill>
                  <a:schemeClr val="tx1">
                    <a:lumMod val="50000"/>
                  </a:schemeClr>
                </a:solidFill>
                <a:latin typeface="Microsoft Yi Baiti" pitchFamily="66" charset="0"/>
                <a:ea typeface="Microsoft Yi Baiti" pitchFamily="66" charset="0"/>
              </a:rPr>
              <a:t>	</a:t>
            </a:r>
            <a:r>
              <a:rPr lang="en-US" dirty="0" smtClean="0">
                <a:solidFill>
                  <a:schemeClr val="tx1">
                    <a:lumMod val="50000"/>
                  </a:schemeClr>
                </a:solidFill>
                <a:latin typeface="Microsoft Yi Baiti" pitchFamily="66" charset="0"/>
                <a:ea typeface="Microsoft Yi Baiti" pitchFamily="66" charset="0"/>
              </a:rPr>
              <a:t>			});</a:t>
            </a:r>
          </a:p>
          <a:p>
            <a:pPr marL="0" indent="0">
              <a:buNone/>
            </a:pPr>
            <a:r>
              <a:rPr lang="en-US" dirty="0" smtClean="0">
                <a:solidFill>
                  <a:schemeClr val="tx1">
                    <a:lumMod val="50000"/>
                  </a:schemeClr>
                </a:solidFill>
                <a:latin typeface="Microsoft Yi Baiti" pitchFamily="66" charset="0"/>
                <a:ea typeface="Microsoft Yi Baiti" pitchFamily="66" charset="0"/>
              </a:rPr>
              <a:t>&lt;/script&gt;</a:t>
            </a:r>
            <a:endParaRPr lang="en-US" dirty="0">
              <a:solidFill>
                <a:schemeClr val="tx1">
                  <a:lumMod val="50000"/>
                </a:schemeClr>
              </a:solidFill>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57</a:t>
            </a:fld>
            <a:endParaRPr lang="en-US"/>
          </a:p>
        </p:txBody>
      </p:sp>
      <p:sp>
        <p:nvSpPr>
          <p:cNvPr id="5" name="TextBox 4"/>
          <p:cNvSpPr txBox="1"/>
          <p:nvPr/>
        </p:nvSpPr>
        <p:spPr>
          <a:xfrm>
            <a:off x="4840263" y="1693193"/>
            <a:ext cx="4896544" cy="1061829"/>
          </a:xfrm>
          <a:prstGeom prst="rect">
            <a:avLst/>
          </a:prstGeom>
          <a:noFill/>
        </p:spPr>
        <p:txBody>
          <a:bodyPr wrap="square" rtlCol="0">
            <a:spAutoFit/>
          </a:bodyPr>
          <a:lstStyle/>
          <a:p>
            <a:r>
              <a:rPr lang="en-US" dirty="0" smtClean="0"/>
              <a:t>The color of the background of a &lt;div&gt; with </a:t>
            </a:r>
          </a:p>
          <a:p>
            <a:r>
              <a:rPr lang="en-US" dirty="0" smtClean="0"/>
              <a:t>Id=box1, changes when you move the mouse over it.</a:t>
            </a:r>
            <a:endParaRPr lang="en-US" dirty="0"/>
          </a:p>
        </p:txBody>
      </p:sp>
    </p:spTree>
    <p:extLst>
      <p:ext uri="{BB962C8B-B14F-4D97-AF65-F5344CB8AC3E}">
        <p14:creationId xmlns:p14="http://schemas.microsoft.com/office/powerpoint/2010/main" val="2534028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a:xfrm>
            <a:off x="159742" y="1419226"/>
            <a:ext cx="10244157" cy="5105399"/>
          </a:xfrm>
        </p:spPr>
        <p:txBody>
          <a:bodyPr numCol="2"/>
          <a:lstStyle/>
          <a:p>
            <a:r>
              <a:rPr lang="en-US" dirty="0" smtClean="0"/>
              <a:t>Where we previously used:</a:t>
            </a:r>
          </a:p>
          <a:p>
            <a:pPr marL="0" indent="0">
              <a:buNone/>
            </a:pPr>
            <a:r>
              <a:rPr lang="en-US" dirty="0" smtClean="0">
                <a:latin typeface="Microsoft Yi Baiti" pitchFamily="66" charset="0"/>
                <a:ea typeface="Microsoft Yi Baiti" pitchFamily="66" charset="0"/>
              </a:rPr>
              <a:t>Function display(){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oName</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(‘day’);</a:t>
            </a:r>
          </a:p>
          <a:p>
            <a:pPr marL="0" indent="0">
              <a:buNone/>
            </a:pPr>
            <a:r>
              <a:rPr lang="en-US" dirty="0" err="1" smtClean="0">
                <a:latin typeface="Microsoft Yi Baiti" pitchFamily="66" charset="0"/>
                <a:ea typeface="Microsoft Yi Baiti" pitchFamily="66" charset="0"/>
              </a:rPr>
              <a:t>Var</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oOutput</a:t>
            </a:r>
            <a:r>
              <a:rPr lang="en-US" dirty="0" smtClean="0">
                <a:latin typeface="Microsoft Yi Baiti" pitchFamily="66" charset="0"/>
                <a:ea typeface="Microsoft Yi Baiti" pitchFamily="66" charset="0"/>
              </a:rPr>
              <a:t> = </a:t>
            </a:r>
            <a:r>
              <a:rPr lang="en-US" dirty="0" err="1" smtClean="0">
                <a:latin typeface="Microsoft Yi Baiti" pitchFamily="66" charset="0"/>
                <a:ea typeface="Microsoft Yi Baiti" pitchFamily="66" charset="0"/>
              </a:rPr>
              <a:t>document.getElementById</a:t>
            </a:r>
            <a:r>
              <a:rPr lang="en-US" dirty="0" smtClean="0">
                <a:latin typeface="Microsoft Yi Baiti" pitchFamily="66" charset="0"/>
                <a:ea typeface="Microsoft Yi Baiti" pitchFamily="66" charset="0"/>
              </a:rPr>
              <a:t>(‘output’);</a:t>
            </a:r>
          </a:p>
          <a:p>
            <a:pPr marL="0" indent="0">
              <a:buNone/>
            </a:pPr>
            <a:r>
              <a:rPr lang="en-US" dirty="0" err="1" smtClean="0">
                <a:latin typeface="Microsoft Yi Baiti" pitchFamily="66" charset="0"/>
                <a:ea typeface="Microsoft Yi Baiti" pitchFamily="66" charset="0"/>
              </a:rPr>
              <a:t>oOutput.style.color</a:t>
            </a:r>
            <a:r>
              <a:rPr lang="en-US" dirty="0" smtClean="0">
                <a:latin typeface="Microsoft Yi Baiti" pitchFamily="66" charset="0"/>
                <a:ea typeface="Microsoft Yi Baiti" pitchFamily="66" charset="0"/>
              </a:rPr>
              <a:t>=“red”;</a:t>
            </a:r>
          </a:p>
          <a:p>
            <a:pPr marL="0" indent="0">
              <a:buNone/>
            </a:pPr>
            <a:r>
              <a:rPr lang="en-US" dirty="0" err="1" smtClean="0">
                <a:latin typeface="Microsoft Yi Baiti" pitchFamily="66" charset="0"/>
                <a:ea typeface="Microsoft Yi Baiti" pitchFamily="66" charset="0"/>
              </a:rPr>
              <a:t>oOutput.style.backgroundColor</a:t>
            </a:r>
            <a:r>
              <a:rPr lang="en-US" dirty="0" smtClean="0">
                <a:latin typeface="Microsoft Yi Baiti" pitchFamily="66" charset="0"/>
                <a:ea typeface="Microsoft Yi Baiti" pitchFamily="66" charset="0"/>
              </a:rPr>
              <a:t>=“yellow”;</a:t>
            </a:r>
          </a:p>
          <a:p>
            <a:pPr marL="0" indent="0">
              <a:buNone/>
            </a:pPr>
            <a:r>
              <a:rPr lang="en-US" dirty="0" err="1" smtClean="0">
                <a:latin typeface="Microsoft Yi Baiti" pitchFamily="66" charset="0"/>
                <a:ea typeface="Microsoft Yi Baiti" pitchFamily="66" charset="0"/>
              </a:rPr>
              <a:t>oOutput.innerHTML</a:t>
            </a:r>
            <a:r>
              <a:rPr lang="en-US" dirty="0" smtClean="0">
                <a:latin typeface="Microsoft Yi Baiti" pitchFamily="66" charset="0"/>
                <a:ea typeface="Microsoft Yi Baiti" pitchFamily="66" charset="0"/>
              </a:rPr>
              <a:t>=“This line..”;</a:t>
            </a:r>
          </a:p>
          <a:p>
            <a:pPr marL="0" indent="0">
              <a:buNone/>
            </a:pPr>
            <a:r>
              <a:rPr lang="en-US" dirty="0" smtClean="0">
                <a:latin typeface="Microsoft Yi Baiti" pitchFamily="66" charset="0"/>
                <a:ea typeface="Microsoft Yi Baiti" pitchFamily="66" charset="0"/>
              </a:rPr>
              <a:t>}</a:t>
            </a:r>
          </a:p>
          <a:p>
            <a:pPr marL="0" indent="0">
              <a:buNone/>
            </a:pPr>
            <a:endParaRPr lang="en-US" dirty="0">
              <a:latin typeface="Microsoft Yi Baiti" pitchFamily="66" charset="0"/>
              <a:ea typeface="Microsoft Yi Baiti" pitchFamily="66" charset="0"/>
            </a:endParaRPr>
          </a:p>
          <a:p>
            <a:pPr marL="0" indent="0">
              <a:buNone/>
            </a:pPr>
            <a:r>
              <a:rPr lang="en-US" dirty="0" smtClean="0">
                <a:latin typeface="Microsoft Yi Baiti" pitchFamily="66" charset="0"/>
                <a:ea typeface="Microsoft Yi Baiti" pitchFamily="66" charset="0"/>
              </a:rPr>
              <a:t>&lt;button type=‘button’ </a:t>
            </a:r>
            <a:r>
              <a:rPr lang="en-US" dirty="0" err="1" smtClean="0">
                <a:latin typeface="Microsoft Yi Baiti" pitchFamily="66" charset="0"/>
                <a:ea typeface="Microsoft Yi Baiti" pitchFamily="66" charset="0"/>
              </a:rPr>
              <a:t>onclick</a:t>
            </a:r>
            <a:r>
              <a:rPr lang="en-US" dirty="0" smtClean="0">
                <a:latin typeface="Microsoft Yi Baiti" pitchFamily="66" charset="0"/>
                <a:ea typeface="Microsoft Yi Baiti" pitchFamily="66" charset="0"/>
              </a:rPr>
              <a:t>=‘display()’&gt;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submit &lt;/button&gt;</a:t>
            </a:r>
          </a:p>
          <a:p>
            <a:pPr marL="0" indent="0">
              <a:buNone/>
            </a:pPr>
            <a:r>
              <a:rPr lang="en-US" dirty="0" smtClean="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a:p>
            <a:pPr marL="0" indent="0">
              <a:buNone/>
            </a:pPr>
            <a:endParaRPr lang="en-US" dirty="0">
              <a:latin typeface="Microsoft Yi Baiti" pitchFamily="66" charset="0"/>
              <a:ea typeface="Microsoft Yi Baiti" pitchFamily="66" charset="0"/>
            </a:endParaRPr>
          </a:p>
          <a:p>
            <a:pPr marL="0" indent="0">
              <a:buNone/>
            </a:pPr>
            <a:r>
              <a:rPr lang="en-US" dirty="0" smtClean="0">
                <a:latin typeface="+mj-lt"/>
                <a:ea typeface="Microsoft Yi Baiti" pitchFamily="66" charset="0"/>
              </a:rPr>
              <a:t>We now use with </a:t>
            </a:r>
            <a:r>
              <a:rPr lang="en-US" dirty="0" err="1" smtClean="0">
                <a:latin typeface="+mj-lt"/>
                <a:ea typeface="Microsoft Yi Baiti" pitchFamily="66" charset="0"/>
              </a:rPr>
              <a:t>Jquery</a:t>
            </a:r>
            <a:r>
              <a:rPr lang="en-US" dirty="0" smtClean="0">
                <a:latin typeface="+mj-lt"/>
                <a:ea typeface="Microsoft Yi Baiti" pitchFamily="66" charset="0"/>
              </a:rPr>
              <a:t>:</a:t>
            </a:r>
          </a:p>
          <a:p>
            <a:pPr marL="0" indent="0">
              <a:buNone/>
            </a:pPr>
            <a:r>
              <a:rPr lang="en-US" dirty="0" smtClean="0">
                <a:latin typeface="Microsoft Yi Baiti" pitchFamily="66" charset="0"/>
                <a:ea typeface="Microsoft Yi Baiti" pitchFamily="66" charset="0"/>
              </a:rPr>
              <a:t>$(document).ready(function(){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$(‘#button’).click(function(){</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$(’output’).text(“This line ..”).</a:t>
            </a:r>
            <a:r>
              <a:rPr lang="en-US" dirty="0" err="1" smtClean="0">
                <a:latin typeface="Microsoft Yi Baiti" pitchFamily="66" charset="0"/>
                <a:ea typeface="Microsoft Yi Baiti" pitchFamily="66" charset="0"/>
              </a:rPr>
              <a:t>css</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 color : ‘red’,</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r>
              <a:rPr lang="en-US" dirty="0" err="1" smtClean="0">
                <a:latin typeface="Microsoft Yi Baiti" pitchFamily="66" charset="0"/>
                <a:ea typeface="Microsoft Yi Baiti" pitchFamily="66" charset="0"/>
              </a:rPr>
              <a:t>backgroundColor</a:t>
            </a:r>
            <a:r>
              <a:rPr lang="en-US" dirty="0" smtClean="0">
                <a:latin typeface="Microsoft Yi Baiti" pitchFamily="66" charset="0"/>
                <a:ea typeface="Microsoft Yi Baiti" pitchFamily="66" charset="0"/>
              </a:rPr>
              <a:t> : ‘yellow’</a:t>
            </a:r>
          </a:p>
          <a:p>
            <a:pPr marL="0" indent="0">
              <a:buNone/>
            </a:pP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a:t>
            </a:r>
          </a:p>
          <a:p>
            <a:pPr marL="0"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0">
              <a:buNone/>
            </a:pPr>
            <a:r>
              <a:rPr lang="en-US" dirty="0">
                <a:latin typeface="Microsoft Yi Baiti" pitchFamily="66" charset="0"/>
                <a:ea typeface="Microsoft Yi Baiti" pitchFamily="66" charset="0"/>
              </a:rPr>
              <a:t>&lt;button type=‘button’ </a:t>
            </a:r>
            <a:r>
              <a:rPr lang="en-US" dirty="0" smtClean="0">
                <a:latin typeface="Microsoft Yi Baiti" pitchFamily="66" charset="0"/>
                <a:ea typeface="Microsoft Yi Baiti" pitchFamily="66" charset="0"/>
              </a:rPr>
              <a:t>id=‘button’&gt;</a:t>
            </a:r>
            <a:endParaRPr lang="en-US" dirty="0">
              <a:latin typeface="Microsoft Yi Baiti" pitchFamily="66" charset="0"/>
              <a:ea typeface="Microsoft Yi Baiti" pitchFamily="66" charset="0"/>
            </a:endParaRPr>
          </a:p>
          <a:p>
            <a:pPr marL="0" indent="0">
              <a:buNone/>
            </a:pPr>
            <a:r>
              <a:rPr lang="en-US" dirty="0">
                <a:latin typeface="Microsoft Yi Baiti" pitchFamily="66" charset="0"/>
                <a:ea typeface="Microsoft Yi Baiti" pitchFamily="66" charset="0"/>
              </a:rPr>
              <a:t>	submit &lt;/button&gt;</a:t>
            </a:r>
          </a:p>
          <a:p>
            <a:pPr marL="0" indent="0">
              <a:buNone/>
            </a:pPr>
            <a:r>
              <a:rPr lang="en-US" dirty="0">
                <a:latin typeface="Microsoft Yi Baiti" pitchFamily="66" charset="0"/>
                <a:ea typeface="Microsoft Yi Baiti" pitchFamily="66" charset="0"/>
              </a:rPr>
              <a:t>&lt;div id=‘output’&gt;&lt;/div&gt;</a:t>
            </a:r>
          </a:p>
          <a:p>
            <a:pPr marL="0" indent="0">
              <a:buNone/>
            </a:pPr>
            <a:endParaRPr lang="en-US" dirty="0">
              <a:latin typeface="Microsoft Yi Baiti" pitchFamily="66" charset="0"/>
              <a:ea typeface="Microsoft Yi Baiti" pitchFamily="66" charset="0"/>
            </a:endParaRPr>
          </a:p>
          <a:p>
            <a:pPr marL="0" indent="0">
              <a:buNone/>
            </a:pPr>
            <a:endParaRPr lang="en-US" dirty="0" smtClean="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58</a:t>
            </a:fld>
            <a:endParaRPr lang="en-US"/>
          </a:p>
        </p:txBody>
      </p:sp>
    </p:spTree>
    <p:extLst>
      <p:ext uri="{BB962C8B-B14F-4D97-AF65-F5344CB8AC3E}">
        <p14:creationId xmlns:p14="http://schemas.microsoft.com/office/powerpoint/2010/main" val="392164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solidFill>
                  <a:srgbClr val="595959"/>
                </a:solidFill>
              </a:rPr>
              <a:t>SAP </a:t>
            </a:r>
            <a:r>
              <a:rPr lang="en-US" altLang="ja-JP" dirty="0" err="1">
                <a:solidFill>
                  <a:srgbClr val="595959"/>
                </a:solidFill>
              </a:rPr>
              <a:t>Fiori</a:t>
            </a:r>
            <a:r>
              <a:rPr lang="en-US" altLang="ja-JP" dirty="0">
                <a:solidFill>
                  <a:srgbClr val="595959"/>
                </a:solidFill>
              </a:rPr>
              <a:t> UX Design Principles</a:t>
            </a:r>
            <a:endParaRPr lang="en-ZA" dirty="0"/>
          </a:p>
        </p:txBody>
      </p:sp>
      <p:pic>
        <p:nvPicPr>
          <p:cNvPr id="19" name="Picture 18"/>
          <p:cNvPicPr>
            <a:picLocks noChangeAspect="1"/>
          </p:cNvPicPr>
          <p:nvPr/>
        </p:nvPicPr>
        <p:blipFill>
          <a:blip r:embed="rId3"/>
          <a:stretch>
            <a:fillRect/>
          </a:stretch>
        </p:blipFill>
        <p:spPr>
          <a:xfrm>
            <a:off x="523274" y="1955023"/>
            <a:ext cx="9585575" cy="2540203"/>
          </a:xfrm>
          <a:prstGeom prst="rect">
            <a:avLst/>
          </a:prstGeom>
        </p:spPr>
      </p:pic>
      <p:sp>
        <p:nvSpPr>
          <p:cNvPr id="20" name="TextBox 19"/>
          <p:cNvSpPr txBox="1"/>
          <p:nvPr/>
        </p:nvSpPr>
        <p:spPr>
          <a:xfrm>
            <a:off x="887626" y="5031023"/>
            <a:ext cx="8856869" cy="1161472"/>
          </a:xfrm>
          <a:prstGeom prst="rect">
            <a:avLst/>
          </a:prstGeom>
          <a:noFill/>
        </p:spPr>
        <p:txBody>
          <a:bodyPr wrap="square" rtlCol="0">
            <a:spAutoFit/>
          </a:bodyPr>
          <a:lstStyle/>
          <a:p>
            <a:pPr algn="ctr"/>
            <a:r>
              <a:rPr lang="en-ZA" sz="2316" dirty="0" smtClean="0"/>
              <a:t>Objective of this course is to be able to build “Fiori </a:t>
            </a:r>
            <a:r>
              <a:rPr lang="en-ZA" sz="2316" dirty="0"/>
              <a:t>like” </a:t>
            </a:r>
            <a:r>
              <a:rPr lang="en-ZA" sz="2316" dirty="0" smtClean="0"/>
              <a:t>applications.</a:t>
            </a:r>
          </a:p>
          <a:p>
            <a:pPr algn="ctr"/>
            <a:r>
              <a:rPr lang="en-ZA" sz="2316" dirty="0" smtClean="0"/>
              <a:t>It </a:t>
            </a:r>
            <a:r>
              <a:rPr lang="en-ZA" sz="2316" dirty="0"/>
              <a:t>is always a good idea to look at existing applications to see the design patterns that are employed.</a:t>
            </a:r>
          </a:p>
        </p:txBody>
      </p:sp>
    </p:spTree>
    <p:extLst>
      <p:ext uri="{BB962C8B-B14F-4D97-AF65-F5344CB8AC3E}">
        <p14:creationId xmlns:p14="http://schemas.microsoft.com/office/powerpoint/2010/main" val="40850650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DOM manipulation</a:t>
            </a:r>
            <a:endParaRPr lang="en-US" dirty="0"/>
          </a:p>
        </p:txBody>
      </p:sp>
      <p:sp>
        <p:nvSpPr>
          <p:cNvPr id="3" name="Content Placeholder 2"/>
          <p:cNvSpPr>
            <a:spLocks noGrp="1"/>
          </p:cNvSpPr>
          <p:nvPr>
            <p:ph idx="1"/>
          </p:nvPr>
        </p:nvSpPr>
        <p:spPr/>
        <p:txBody>
          <a:bodyPr/>
          <a:lstStyle/>
          <a:p>
            <a:r>
              <a:rPr lang="en-US" dirty="0" smtClean="0"/>
              <a:t>If you want to add another DOM node the following methods are provided by </a:t>
            </a:r>
            <a:r>
              <a:rPr lang="en-US" dirty="0" err="1" smtClean="0"/>
              <a:t>jQuery</a:t>
            </a:r>
            <a:r>
              <a:rPr lang="en-US" dirty="0" smtClean="0"/>
              <a: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97955396"/>
              </p:ext>
            </p:extLst>
          </p:nvPr>
        </p:nvGraphicFramePr>
        <p:xfrm>
          <a:off x="951831" y="1909217"/>
          <a:ext cx="8784976" cy="4526280"/>
        </p:xfrm>
        <a:graphic>
          <a:graphicData uri="http://schemas.openxmlformats.org/drawingml/2006/table">
            <a:tbl>
              <a:tblPr firstRow="1" bandRow="1">
                <a:tableStyleId>{5C22544A-7EE6-4342-B048-85BDC9FD1C3A}</a:tableStyleId>
              </a:tblPr>
              <a:tblGrid>
                <a:gridCol w="3481312"/>
                <a:gridCol w="5303664"/>
              </a:tblGrid>
              <a:tr h="370840">
                <a:tc>
                  <a:txBody>
                    <a:bodyPr/>
                    <a:lstStyle/>
                    <a:p>
                      <a:r>
                        <a:rPr lang="en-US" dirty="0" smtClean="0"/>
                        <a:t>key</a:t>
                      </a:r>
                      <a:endParaRPr lang="en-US" dirty="0"/>
                    </a:p>
                  </a:txBody>
                  <a:tcPr/>
                </a:tc>
                <a:tc>
                  <a:txBody>
                    <a:bodyPr/>
                    <a:lstStyle/>
                    <a:p>
                      <a:r>
                        <a:rPr lang="en-US" dirty="0" smtClean="0"/>
                        <a:t>Description</a:t>
                      </a:r>
                      <a:endParaRPr lang="en-US" dirty="0"/>
                    </a:p>
                  </a:txBody>
                  <a:tcPr/>
                </a:tc>
              </a:tr>
              <a:tr h="370840">
                <a:tc>
                  <a:txBody>
                    <a:bodyPr/>
                    <a:lstStyle/>
                    <a:p>
                      <a:r>
                        <a:rPr lang="en-US" dirty="0" smtClean="0"/>
                        <a:t>.after()</a:t>
                      </a:r>
                      <a:endParaRPr lang="en-US" dirty="0"/>
                    </a:p>
                  </a:txBody>
                  <a:tcPr/>
                </a:tc>
                <a:tc>
                  <a:txBody>
                    <a:bodyPr/>
                    <a:lstStyle/>
                    <a:p>
                      <a:r>
                        <a:rPr lang="en-US" dirty="0" smtClean="0"/>
                        <a:t>Appends content after element</a:t>
                      </a:r>
                      <a:endParaRPr lang="en-US" dirty="0"/>
                    </a:p>
                  </a:txBody>
                  <a:tcPr/>
                </a:tc>
              </a:tr>
              <a:tr h="370840">
                <a:tc>
                  <a:txBody>
                    <a:bodyPr/>
                    <a:lstStyle/>
                    <a:p>
                      <a:r>
                        <a:rPr lang="en-US" dirty="0" smtClean="0"/>
                        <a:t>.append() or .</a:t>
                      </a:r>
                      <a:r>
                        <a:rPr lang="en-US" dirty="0" err="1" smtClean="0"/>
                        <a:t>appendTo</a:t>
                      </a:r>
                      <a:r>
                        <a:rPr lang="en-US" dirty="0" smtClean="0"/>
                        <a:t>()</a:t>
                      </a:r>
                      <a:endParaRPr lang="en-US" dirty="0"/>
                    </a:p>
                  </a:txBody>
                  <a:tcPr/>
                </a:tc>
                <a:tc>
                  <a:txBody>
                    <a:bodyPr/>
                    <a:lstStyle/>
                    <a:p>
                      <a:r>
                        <a:rPr lang="en-US" dirty="0" smtClean="0"/>
                        <a:t>Append content at end of element</a:t>
                      </a:r>
                      <a:endParaRPr lang="en-US" dirty="0"/>
                    </a:p>
                  </a:txBody>
                  <a:tcPr/>
                </a:tc>
              </a:tr>
              <a:tr h="370840">
                <a:tc>
                  <a:txBody>
                    <a:bodyPr/>
                    <a:lstStyle/>
                    <a:p>
                      <a:r>
                        <a:rPr lang="en-US" dirty="0" smtClean="0"/>
                        <a:t>.</a:t>
                      </a:r>
                      <a:r>
                        <a:rPr lang="en-US" dirty="0" err="1" smtClean="0"/>
                        <a:t>insertAfter</a:t>
                      </a:r>
                      <a:r>
                        <a:rPr lang="en-US" dirty="0" smtClean="0"/>
                        <a:t>()</a:t>
                      </a:r>
                      <a:endParaRPr lang="en-US" dirty="0"/>
                    </a:p>
                  </a:txBody>
                  <a:tcPr/>
                </a:tc>
                <a:tc>
                  <a:txBody>
                    <a:bodyPr/>
                    <a:lstStyle/>
                    <a:p>
                      <a:r>
                        <a:rPr lang="en-US" dirty="0" smtClean="0"/>
                        <a:t>Inserts content in the element</a:t>
                      </a:r>
                      <a:endParaRPr lang="en-US" dirty="0"/>
                    </a:p>
                  </a:txBody>
                  <a:tcPr/>
                </a:tc>
              </a:tr>
              <a:tr h="370840">
                <a:tc>
                  <a:txBody>
                    <a:bodyPr/>
                    <a:lstStyle/>
                    <a:p>
                      <a:r>
                        <a:rPr lang="en-US" dirty="0" smtClean="0"/>
                        <a:t>.prepend() </a:t>
                      </a:r>
                      <a:r>
                        <a:rPr lang="en-US" baseline="0" dirty="0" smtClean="0"/>
                        <a:t> .</a:t>
                      </a:r>
                      <a:r>
                        <a:rPr lang="en-US" baseline="0" dirty="0" err="1" smtClean="0"/>
                        <a:t>prepentTo</a:t>
                      </a:r>
                      <a:r>
                        <a:rPr lang="en-US" baseline="0" dirty="0" smtClean="0"/>
                        <a:t>()</a:t>
                      </a:r>
                      <a:endParaRPr lang="en-US" dirty="0"/>
                    </a:p>
                  </a:txBody>
                  <a:tcPr/>
                </a:tc>
                <a:tc>
                  <a:txBody>
                    <a:bodyPr/>
                    <a:lstStyle/>
                    <a:p>
                      <a:r>
                        <a:rPr lang="en-US" dirty="0" smtClean="0"/>
                        <a:t>Prepend content to beginning of element</a:t>
                      </a:r>
                      <a:endParaRPr lang="en-US" dirty="0"/>
                    </a:p>
                  </a:txBody>
                  <a:tcPr/>
                </a:tc>
              </a:tr>
              <a:tr h="370840">
                <a:tc>
                  <a:txBody>
                    <a:bodyPr/>
                    <a:lstStyle/>
                    <a:p>
                      <a:r>
                        <a:rPr lang="en-US" dirty="0" smtClean="0"/>
                        <a:t>.</a:t>
                      </a:r>
                      <a:r>
                        <a:rPr lang="en-US" dirty="0" err="1" smtClean="0"/>
                        <a:t>insertBefore</a:t>
                      </a:r>
                      <a:r>
                        <a:rPr lang="en-US" dirty="0" smtClean="0"/>
                        <a:t>()</a:t>
                      </a:r>
                      <a:endParaRPr lang="en-US" dirty="0"/>
                    </a:p>
                  </a:txBody>
                  <a:tcPr/>
                </a:tc>
                <a:tc>
                  <a:txBody>
                    <a:bodyPr/>
                    <a:lstStyle/>
                    <a:p>
                      <a:r>
                        <a:rPr lang="en-US" dirty="0" smtClean="0"/>
                        <a:t>Insert content before element</a:t>
                      </a:r>
                      <a:endParaRPr lang="en-US" dirty="0"/>
                    </a:p>
                  </a:txBody>
                  <a:tcPr/>
                </a:tc>
              </a:tr>
              <a:tr h="370840">
                <a:tc>
                  <a:txBody>
                    <a:bodyPr/>
                    <a:lstStyle/>
                    <a:p>
                      <a:r>
                        <a:rPr lang="en-US" dirty="0" smtClean="0"/>
                        <a:t>.remove()</a:t>
                      </a:r>
                      <a:endParaRPr lang="en-US" dirty="0"/>
                    </a:p>
                  </a:txBody>
                  <a:tcPr/>
                </a:tc>
                <a:tc>
                  <a:txBody>
                    <a:bodyPr/>
                    <a:lstStyle/>
                    <a:p>
                      <a:r>
                        <a:rPr lang="en-US" dirty="0" smtClean="0"/>
                        <a:t>Removes the element</a:t>
                      </a:r>
                      <a:endParaRPr lang="en-US" dirty="0"/>
                    </a:p>
                  </a:txBody>
                  <a:tcPr/>
                </a:tc>
              </a:tr>
              <a:tr h="370840">
                <a:tc>
                  <a:txBody>
                    <a:bodyPr/>
                    <a:lstStyle/>
                    <a:p>
                      <a:r>
                        <a:rPr lang="en-US" dirty="0" smtClean="0"/>
                        <a:t>.wrap:</a:t>
                      </a:r>
                      <a:endParaRPr lang="en-US" dirty="0"/>
                    </a:p>
                  </a:txBody>
                  <a:tcPr/>
                </a:tc>
                <a:tc>
                  <a:txBody>
                    <a:bodyPr/>
                    <a:lstStyle/>
                    <a:p>
                      <a:r>
                        <a:rPr lang="en-US" dirty="0" smtClean="0"/>
                        <a:t>Wraps element with defined HTML structure</a:t>
                      </a:r>
                      <a:endParaRPr lang="en-US" dirty="0"/>
                    </a:p>
                  </a:txBody>
                  <a:tcPr/>
                </a:tc>
              </a:tr>
              <a:tr h="370840">
                <a:tc>
                  <a:txBody>
                    <a:bodyPr/>
                    <a:lstStyle/>
                    <a:p>
                      <a:r>
                        <a:rPr lang="en-US" dirty="0" smtClean="0"/>
                        <a:t>.</a:t>
                      </a:r>
                      <a:r>
                        <a:rPr lang="en-US" dirty="0" err="1" smtClean="0"/>
                        <a:t>addClass</a:t>
                      </a:r>
                      <a:r>
                        <a:rPr lang="en-US" dirty="0" smtClean="0"/>
                        <a:t>:</a:t>
                      </a:r>
                      <a:endParaRPr lang="en-US" dirty="0"/>
                    </a:p>
                  </a:txBody>
                  <a:tcPr/>
                </a:tc>
                <a:tc>
                  <a:txBody>
                    <a:bodyPr/>
                    <a:lstStyle/>
                    <a:p>
                      <a:r>
                        <a:rPr lang="en-US" dirty="0" smtClean="0"/>
                        <a:t>Adds element to specified class</a:t>
                      </a:r>
                      <a:endParaRPr lang="en-US" dirty="0"/>
                    </a:p>
                  </a:txBody>
                  <a:tcPr/>
                </a:tc>
              </a:tr>
              <a:tr h="370840">
                <a:tc>
                  <a:txBody>
                    <a:bodyPr/>
                    <a:lstStyle/>
                    <a:p>
                      <a:r>
                        <a:rPr lang="en-US" dirty="0" smtClean="0"/>
                        <a:t>.</a:t>
                      </a:r>
                      <a:r>
                        <a:rPr lang="en-US" dirty="0" err="1" smtClean="0"/>
                        <a:t>removeClass</a:t>
                      </a:r>
                      <a:r>
                        <a:rPr lang="en-US" dirty="0" smtClean="0"/>
                        <a:t>:</a:t>
                      </a:r>
                      <a:endParaRPr lang="en-US" dirty="0"/>
                    </a:p>
                  </a:txBody>
                  <a:tcPr/>
                </a:tc>
                <a:tc>
                  <a:txBody>
                    <a:bodyPr/>
                    <a:lstStyle/>
                    <a:p>
                      <a:r>
                        <a:rPr lang="en-US" dirty="0" smtClean="0"/>
                        <a:t>Removes element from specified class</a:t>
                      </a:r>
                      <a:endParaRPr lang="en-US" dirty="0"/>
                    </a:p>
                  </a:txBody>
                  <a:tcPr/>
                </a:tc>
              </a:tr>
              <a:tr h="370840">
                <a:tc>
                  <a:txBody>
                    <a:bodyPr/>
                    <a:lstStyle/>
                    <a:p>
                      <a:r>
                        <a:rPr lang="en-US" dirty="0" smtClean="0"/>
                        <a:t>.</a:t>
                      </a:r>
                      <a:r>
                        <a:rPr lang="en-US" dirty="0" err="1" smtClean="0"/>
                        <a:t>css</a:t>
                      </a:r>
                      <a:r>
                        <a:rPr lang="en-US" dirty="0" smtClean="0"/>
                        <a:t>:</a:t>
                      </a:r>
                      <a:endParaRPr lang="en-US" dirty="0"/>
                    </a:p>
                  </a:txBody>
                  <a:tcPr/>
                </a:tc>
                <a:tc>
                  <a:txBody>
                    <a:bodyPr/>
                    <a:lstStyle/>
                    <a:p>
                      <a:r>
                        <a:rPr lang="en-US" dirty="0" smtClean="0"/>
                        <a:t>Sets the CSS property</a:t>
                      </a:r>
                      <a:endParaRPr lang="en-US" dirty="0"/>
                    </a:p>
                  </a:txBody>
                  <a:tcPr/>
                </a:tc>
              </a:tr>
            </a:tbl>
          </a:graphicData>
        </a:graphic>
      </p:graphicFrame>
      <p:sp>
        <p:nvSpPr>
          <p:cNvPr id="6" name="Rectangle 5"/>
          <p:cNvSpPr/>
          <p:nvPr/>
        </p:nvSpPr>
        <p:spPr>
          <a:xfrm>
            <a:off x="1239863" y="6753225"/>
            <a:ext cx="7920880" cy="6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Example: $(‘p’).after(‘&lt;div id=‘output&gt;&lt;/div&gt;’); </a:t>
            </a:r>
            <a:r>
              <a:rPr lang="en-US" sz="1600" dirty="0" smtClean="0"/>
              <a:t>// appends content after &lt;p&gt;</a:t>
            </a:r>
            <a:endParaRPr lang="en-US" sz="1600" dirty="0"/>
          </a:p>
        </p:txBody>
      </p:sp>
    </p:spTree>
    <p:extLst>
      <p:ext uri="{BB962C8B-B14F-4D97-AF65-F5344CB8AC3E}">
        <p14:creationId xmlns:p14="http://schemas.microsoft.com/office/powerpoint/2010/main" val="3984092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 Asynchronous JavaScript and XML</a:t>
            </a:r>
            <a:endParaRPr lang="en-US" dirty="0"/>
          </a:p>
        </p:txBody>
      </p:sp>
      <p:sp>
        <p:nvSpPr>
          <p:cNvPr id="3" name="Content Placeholder 2"/>
          <p:cNvSpPr>
            <a:spLocks noGrp="1"/>
          </p:cNvSpPr>
          <p:nvPr>
            <p:ph idx="1"/>
          </p:nvPr>
        </p:nvSpPr>
        <p:spPr/>
        <p:txBody>
          <a:bodyPr/>
          <a:lstStyle/>
          <a:p>
            <a:r>
              <a:rPr lang="en-US" dirty="0" smtClean="0"/>
              <a:t>Up until now, all the examples were loaded from the local hard disk and </a:t>
            </a:r>
            <a:r>
              <a:rPr lang="en-US" dirty="0" err="1" smtClean="0"/>
              <a:t>diplayed</a:t>
            </a:r>
            <a:r>
              <a:rPr lang="en-US" dirty="0" smtClean="0"/>
              <a:t> in the browser.</a:t>
            </a:r>
          </a:p>
          <a:p>
            <a:r>
              <a:rPr lang="en-US" dirty="0" smtClean="0"/>
              <a:t>If you want to implement some dynamics to the page, you would want an option to reload parts of the page.</a:t>
            </a:r>
          </a:p>
          <a:p>
            <a:r>
              <a:rPr lang="en-US" dirty="0" smtClean="0"/>
              <a:t>To reload parts of the page you want to send requests to the web server without reloading the entire page.</a:t>
            </a:r>
          </a:p>
          <a:p>
            <a:r>
              <a:rPr lang="en-US" dirty="0" smtClean="0"/>
              <a:t>This is where AJAX comes in. </a:t>
            </a:r>
          </a:p>
          <a:p>
            <a:pPr lvl="1"/>
            <a:r>
              <a:rPr lang="en-US" dirty="0" smtClean="0"/>
              <a:t>AJAX allows asynchronous data transfer between the browser and the server backend.</a:t>
            </a:r>
          </a:p>
          <a:p>
            <a:pPr lvl="1"/>
            <a:r>
              <a:rPr lang="en-US" dirty="0" smtClean="0"/>
              <a:t>This backend server in our case would be the SAP </a:t>
            </a:r>
            <a:r>
              <a:rPr lang="en-US" dirty="0" err="1" smtClean="0"/>
              <a:t>NetWeaver</a:t>
            </a:r>
            <a:r>
              <a:rPr lang="en-US" dirty="0" smtClean="0"/>
              <a:t> Application server.</a:t>
            </a:r>
          </a:p>
          <a:p>
            <a:pPr lvl="1"/>
            <a:r>
              <a:rPr lang="en-US" dirty="0" smtClean="0"/>
              <a:t>The AJAX takes place in four steps</a:t>
            </a:r>
          </a:p>
          <a:p>
            <a:pPr marL="1385888" lvl="2" indent="-342900">
              <a:buFont typeface="+mj-lt"/>
              <a:buAutoNum type="arabicPeriod"/>
            </a:pPr>
            <a:r>
              <a:rPr lang="en-US" dirty="0" smtClean="0"/>
              <a:t>Create AJAX object</a:t>
            </a:r>
          </a:p>
          <a:p>
            <a:pPr marL="1385888" lvl="2" indent="-342900">
              <a:buFont typeface="+mj-lt"/>
              <a:buAutoNum type="arabicPeriod"/>
            </a:pPr>
            <a:r>
              <a:rPr lang="en-US" dirty="0" smtClean="0"/>
              <a:t>Define server connection</a:t>
            </a:r>
          </a:p>
          <a:p>
            <a:pPr marL="1385888" lvl="2" indent="-342900">
              <a:buFont typeface="+mj-lt"/>
              <a:buAutoNum type="arabicPeriod"/>
            </a:pPr>
            <a:r>
              <a:rPr lang="en-US" dirty="0" smtClean="0"/>
              <a:t>Query data from the server</a:t>
            </a:r>
          </a:p>
          <a:p>
            <a:pPr marL="1385888" lvl="2" indent="-342900">
              <a:buFont typeface="+mj-lt"/>
              <a:buAutoNum type="arabicPeriod"/>
            </a:pPr>
            <a:r>
              <a:rPr lang="en-US" dirty="0" smtClean="0"/>
              <a:t>Receive response from the server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60</a:t>
            </a:fld>
            <a:endParaRPr lang="en-US"/>
          </a:p>
        </p:txBody>
      </p:sp>
    </p:spTree>
    <p:extLst>
      <p:ext uri="{BB962C8B-B14F-4D97-AF65-F5344CB8AC3E}">
        <p14:creationId xmlns:p14="http://schemas.microsoft.com/office/powerpoint/2010/main" val="48532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 </a:t>
            </a:r>
            <a:endParaRPr lang="en-US" dirty="0"/>
          </a:p>
        </p:txBody>
      </p:sp>
      <p:sp>
        <p:nvSpPr>
          <p:cNvPr id="3" name="Content Placeholder 2"/>
          <p:cNvSpPr>
            <a:spLocks noGrp="1"/>
          </p:cNvSpPr>
          <p:nvPr>
            <p:ph idx="1"/>
          </p:nvPr>
        </p:nvSpPr>
        <p:spPr>
          <a:xfrm>
            <a:off x="696118" y="1045121"/>
            <a:ext cx="9296401" cy="5105399"/>
          </a:xfrm>
        </p:spPr>
        <p:txBody>
          <a:bodyPr/>
          <a:lstStyle/>
          <a:p>
            <a:r>
              <a:rPr lang="en-US" dirty="0" smtClean="0"/>
              <a:t>STEP 1 – create an AJAX object</a:t>
            </a:r>
          </a:p>
          <a:p>
            <a:r>
              <a:rPr lang="en-US" dirty="0" smtClean="0"/>
              <a:t>The object should undertake the http request and receive response from the server:</a:t>
            </a:r>
          </a:p>
          <a:p>
            <a:pPr marL="520700" lvl="1" indent="0">
              <a:buNone/>
            </a:pPr>
            <a:r>
              <a:rPr lang="en-US" sz="2400" b="1" dirty="0" err="1">
                <a:solidFill>
                  <a:schemeClr val="accent5">
                    <a:lumMod val="75000"/>
                  </a:schemeClr>
                </a:solidFill>
                <a:latin typeface="Microsoft Yi Baiti" pitchFamily="66" charset="0"/>
                <a:ea typeface="Microsoft Yi Baiti" pitchFamily="66" charset="0"/>
              </a:rPr>
              <a:t>v</a:t>
            </a:r>
            <a:r>
              <a:rPr lang="en-US" sz="2400" b="1" dirty="0" err="1" smtClean="0">
                <a:solidFill>
                  <a:schemeClr val="accent5">
                    <a:lumMod val="75000"/>
                  </a:schemeClr>
                </a:solidFill>
                <a:latin typeface="Microsoft Yi Baiti" pitchFamily="66" charset="0"/>
                <a:ea typeface="Microsoft Yi Baiti" pitchFamily="66" charset="0"/>
              </a:rPr>
              <a:t>ar</a:t>
            </a:r>
            <a:r>
              <a:rPr lang="en-US" sz="2400" b="1" dirty="0" smtClean="0">
                <a:solidFill>
                  <a:schemeClr val="accent5">
                    <a:lumMod val="75000"/>
                  </a:schemeClr>
                </a:solidFill>
                <a:latin typeface="Microsoft Yi Baiti" pitchFamily="66" charset="0"/>
                <a:ea typeface="Microsoft Yi Baiti" pitchFamily="66" charset="0"/>
              </a:rPr>
              <a:t> </a:t>
            </a:r>
            <a:r>
              <a:rPr lang="en-US" sz="2400" b="1" dirty="0" err="1" smtClean="0">
                <a:solidFill>
                  <a:schemeClr val="accent5">
                    <a:lumMod val="75000"/>
                  </a:schemeClr>
                </a:solidFill>
                <a:latin typeface="Microsoft Yi Baiti" pitchFamily="66" charset="0"/>
                <a:ea typeface="Microsoft Yi Baiti" pitchFamily="66" charset="0"/>
              </a:rPr>
              <a:t>oRequest</a:t>
            </a:r>
            <a:r>
              <a:rPr lang="en-US" sz="2400" b="1" dirty="0" smtClean="0">
                <a:solidFill>
                  <a:schemeClr val="accent5">
                    <a:lumMod val="75000"/>
                  </a:schemeClr>
                </a:solidFill>
                <a:latin typeface="Microsoft Yi Baiti" pitchFamily="66" charset="0"/>
                <a:ea typeface="Microsoft Yi Baiti" pitchFamily="66" charset="0"/>
              </a:rPr>
              <a:t> = new </a:t>
            </a:r>
            <a:r>
              <a:rPr lang="en-US" sz="2400" b="1" dirty="0" err="1" smtClean="0">
                <a:solidFill>
                  <a:schemeClr val="accent5">
                    <a:lumMod val="75000"/>
                  </a:schemeClr>
                </a:solidFill>
                <a:latin typeface="Microsoft Yi Baiti" pitchFamily="66" charset="0"/>
                <a:ea typeface="Microsoft Yi Baiti" pitchFamily="66" charset="0"/>
              </a:rPr>
              <a:t>XMLHttpRequest</a:t>
            </a:r>
            <a:r>
              <a:rPr lang="en-US" sz="2400" b="1" dirty="0" smtClean="0">
                <a:solidFill>
                  <a:schemeClr val="accent5">
                    <a:lumMod val="75000"/>
                  </a:schemeClr>
                </a:solidFill>
                <a:latin typeface="Microsoft Yi Baiti" pitchFamily="66" charset="0"/>
                <a:ea typeface="Microsoft Yi Baiti" pitchFamily="66" charset="0"/>
              </a:rPr>
              <a:t>();</a:t>
            </a:r>
          </a:p>
          <a:p>
            <a:r>
              <a:rPr lang="en-US" dirty="0" smtClean="0">
                <a:latin typeface="+mj-lt"/>
                <a:ea typeface="Microsoft Yi Baiti" pitchFamily="66" charset="0"/>
              </a:rPr>
              <a:t>STEP 2 – Establish server connection</a:t>
            </a:r>
          </a:p>
          <a:p>
            <a:r>
              <a:rPr lang="en-US" dirty="0" smtClean="0">
                <a:latin typeface="+mj-lt"/>
                <a:ea typeface="Microsoft Yi Baiti" pitchFamily="66" charset="0"/>
              </a:rPr>
              <a:t>Use the open method of the </a:t>
            </a:r>
            <a:r>
              <a:rPr lang="en-US" dirty="0" err="1" smtClean="0">
                <a:latin typeface="+mj-lt"/>
                <a:ea typeface="Microsoft Yi Baiti" pitchFamily="66" charset="0"/>
              </a:rPr>
              <a:t>XMLHttpRequest</a:t>
            </a:r>
            <a:r>
              <a:rPr lang="en-US" dirty="0" smtClean="0">
                <a:latin typeface="+mj-lt"/>
                <a:ea typeface="Microsoft Yi Baiti" pitchFamily="66" charset="0"/>
              </a:rPr>
              <a:t> object:</a:t>
            </a:r>
          </a:p>
          <a:p>
            <a:pPr marL="520700" lvl="1" indent="0">
              <a:buNone/>
            </a:pPr>
            <a:r>
              <a:rPr lang="en-US" dirty="0" err="1" smtClean="0">
                <a:latin typeface="Microsoft Yi Baiti" pitchFamily="66" charset="0"/>
                <a:ea typeface="Microsoft Yi Baiti" pitchFamily="66" charset="0"/>
              </a:rPr>
              <a:t>oRequest.open</a:t>
            </a:r>
            <a:r>
              <a:rPr lang="en-US" dirty="0" smtClean="0">
                <a:latin typeface="Microsoft Yi Baiti" pitchFamily="66" charset="0"/>
                <a:ea typeface="Microsoft Yi Baiti" pitchFamily="66" charset="0"/>
              </a:rPr>
              <a:t>(</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http-Method (GET, POST, PUT, DELETE)</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URL (URL from backend)</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Request-Method (asynchronous true or false,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User(user name,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	Password(password, optional)</a:t>
            </a:r>
          </a:p>
          <a:p>
            <a:pPr marL="520700" lvl="1" indent="0">
              <a:buNone/>
            </a:pPr>
            <a:r>
              <a:rPr lang="en-US" dirty="0">
                <a:latin typeface="Microsoft Yi Baiti" pitchFamily="66" charset="0"/>
                <a:ea typeface="Microsoft Yi Baiti" pitchFamily="66" charset="0"/>
              </a:rPr>
              <a:t>	</a:t>
            </a:r>
            <a:r>
              <a:rPr lang="en-US" dirty="0" smtClean="0">
                <a:latin typeface="Microsoft Yi Baiti" pitchFamily="66" charset="0"/>
                <a:ea typeface="Microsoft Yi Baiti" pitchFamily="66" charset="0"/>
              </a:rPr>
              <a:t>);</a:t>
            </a:r>
          </a:p>
          <a:p>
            <a:pPr marL="0" indent="-12700">
              <a:buNone/>
            </a:pPr>
            <a:r>
              <a:rPr lang="en-US" dirty="0" smtClean="0">
                <a:latin typeface="+mj-lt"/>
                <a:ea typeface="Microsoft Yi Baiti" pitchFamily="66" charset="0"/>
              </a:rPr>
              <a:t>To test if a request has been completed: use the attribute </a:t>
            </a:r>
            <a:r>
              <a:rPr lang="en-US" dirty="0" err="1" smtClean="0">
                <a:latin typeface="+mj-lt"/>
                <a:ea typeface="Microsoft Yi Baiti" pitchFamily="66" charset="0"/>
              </a:rPr>
              <a:t>readyState</a:t>
            </a:r>
            <a:r>
              <a:rPr lang="en-US" dirty="0" smtClean="0">
                <a:latin typeface="+mj-lt"/>
                <a:ea typeface="Microsoft Yi Baiti" pitchFamily="66" charset="0"/>
              </a:rPr>
              <a:t>, it returns the following values:</a:t>
            </a:r>
            <a:endParaRPr lang="en-US" dirty="0">
              <a:latin typeface="+mj-lt"/>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61</a:t>
            </a:fld>
            <a:endParaRPr lang="en-US"/>
          </a:p>
        </p:txBody>
      </p:sp>
      <p:sp>
        <p:nvSpPr>
          <p:cNvPr id="5" name="TextBox 4"/>
          <p:cNvSpPr txBox="1"/>
          <p:nvPr/>
        </p:nvSpPr>
        <p:spPr>
          <a:xfrm>
            <a:off x="6640463" y="3061345"/>
            <a:ext cx="3816424" cy="2031325"/>
          </a:xfrm>
          <a:prstGeom prst="rect">
            <a:avLst/>
          </a:prstGeom>
          <a:noFill/>
        </p:spPr>
        <p:txBody>
          <a:bodyPr wrap="square" rtlCol="0">
            <a:spAutoFit/>
          </a:bodyPr>
          <a:lstStyle/>
          <a:p>
            <a:r>
              <a:rPr lang="en-US" dirty="0" smtClean="0"/>
              <a:t>Only choose false if response for further processing is necessary, </a:t>
            </a:r>
            <a:r>
              <a:rPr lang="en-US" dirty="0" err="1" smtClean="0"/>
              <a:t>eg</a:t>
            </a:r>
            <a:r>
              <a:rPr lang="en-US" dirty="0" smtClean="0"/>
              <a:t>. In the case of forms.</a:t>
            </a:r>
          </a:p>
          <a:p>
            <a:r>
              <a:rPr lang="en-US" dirty="0" smtClean="0"/>
              <a:t>Thus always choose true, thus the system does not wait for a response from the server/</a:t>
            </a:r>
            <a:endParaRPr lang="en-US" dirty="0"/>
          </a:p>
        </p:txBody>
      </p:sp>
      <p:cxnSp>
        <p:nvCxnSpPr>
          <p:cNvPr id="7" name="Straight Arrow Connector 6"/>
          <p:cNvCxnSpPr/>
          <p:nvPr/>
        </p:nvCxnSpPr>
        <p:spPr>
          <a:xfrm flipH="1">
            <a:off x="3184079" y="4077007"/>
            <a:ext cx="3456384" cy="2804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1962408957"/>
              </p:ext>
            </p:extLst>
          </p:nvPr>
        </p:nvGraphicFramePr>
        <p:xfrm>
          <a:off x="723646" y="4920501"/>
          <a:ext cx="8925960" cy="2307867"/>
        </p:xfrm>
        <a:graphic>
          <a:graphicData uri="http://schemas.openxmlformats.org/drawingml/2006/table">
            <a:tbl>
              <a:tblPr firstRow="1" bandRow="1">
                <a:tableStyleId>{5C22544A-7EE6-4342-B048-85BDC9FD1C3A}</a:tableStyleId>
              </a:tblPr>
              <a:tblGrid>
                <a:gridCol w="2448271"/>
                <a:gridCol w="6477689"/>
              </a:tblGrid>
              <a:tr h="453667">
                <a:tc>
                  <a:txBody>
                    <a:bodyPr/>
                    <a:lstStyle/>
                    <a:p>
                      <a:r>
                        <a:rPr lang="en-US" sz="1800" dirty="0" err="1" smtClean="0"/>
                        <a:t>readyState</a:t>
                      </a:r>
                      <a:endParaRPr lang="en-US" sz="1800" dirty="0"/>
                    </a:p>
                  </a:txBody>
                  <a:tcPr/>
                </a:tc>
                <a:tc>
                  <a:txBody>
                    <a:bodyPr/>
                    <a:lstStyle/>
                    <a:p>
                      <a:r>
                        <a:rPr lang="en-US" sz="1800" dirty="0" smtClean="0"/>
                        <a:t>Explanation</a:t>
                      </a:r>
                      <a:endParaRPr lang="en-US" sz="1800" dirty="0"/>
                    </a:p>
                  </a:txBody>
                  <a:tcPr/>
                </a:tc>
              </a:tr>
              <a:tr h="370840">
                <a:tc>
                  <a:txBody>
                    <a:bodyPr/>
                    <a:lstStyle/>
                    <a:p>
                      <a:r>
                        <a:rPr lang="en-US" sz="1800" dirty="0" smtClean="0"/>
                        <a:t>0</a:t>
                      </a:r>
                      <a:endParaRPr lang="en-US" sz="1800" dirty="0"/>
                    </a:p>
                  </a:txBody>
                  <a:tcPr/>
                </a:tc>
                <a:tc>
                  <a:txBody>
                    <a:bodyPr/>
                    <a:lstStyle/>
                    <a:p>
                      <a:r>
                        <a:rPr lang="en-US" sz="1800" dirty="0" smtClean="0"/>
                        <a:t>Not initialized</a:t>
                      </a:r>
                      <a:endParaRPr lang="en-US" sz="1800" dirty="0"/>
                    </a:p>
                  </a:txBody>
                  <a:tcPr/>
                </a:tc>
              </a:tr>
              <a:tr h="370840">
                <a:tc>
                  <a:txBody>
                    <a:bodyPr/>
                    <a:lstStyle/>
                    <a:p>
                      <a:r>
                        <a:rPr lang="en-US" sz="1800" dirty="0" smtClean="0"/>
                        <a:t>1</a:t>
                      </a:r>
                      <a:endParaRPr lang="en-US" sz="1800" dirty="0"/>
                    </a:p>
                  </a:txBody>
                  <a:tcPr/>
                </a:tc>
                <a:tc>
                  <a:txBody>
                    <a:bodyPr/>
                    <a:lstStyle/>
                    <a:p>
                      <a:r>
                        <a:rPr lang="en-US" sz="1800" dirty="0" smtClean="0"/>
                        <a:t>Initialized</a:t>
                      </a:r>
                      <a:endParaRPr lang="en-US" sz="1800" dirty="0"/>
                    </a:p>
                  </a:txBody>
                  <a:tcPr/>
                </a:tc>
              </a:tr>
              <a:tr h="370840">
                <a:tc>
                  <a:txBody>
                    <a:bodyPr/>
                    <a:lstStyle/>
                    <a:p>
                      <a:r>
                        <a:rPr lang="en-US" sz="1800" dirty="0" smtClean="0"/>
                        <a:t>2</a:t>
                      </a:r>
                      <a:endParaRPr lang="en-US" sz="1800" dirty="0"/>
                    </a:p>
                  </a:txBody>
                  <a:tcPr/>
                </a:tc>
                <a:tc>
                  <a:txBody>
                    <a:bodyPr/>
                    <a:lstStyle/>
                    <a:p>
                      <a:r>
                        <a:rPr lang="en-US" sz="1800" dirty="0" smtClean="0"/>
                        <a:t>Contacted</a:t>
                      </a:r>
                      <a:endParaRPr lang="en-US" sz="1800" dirty="0"/>
                    </a:p>
                  </a:txBody>
                  <a:tcPr/>
                </a:tc>
              </a:tr>
              <a:tr h="370840">
                <a:tc>
                  <a:txBody>
                    <a:bodyPr/>
                    <a:lstStyle/>
                    <a:p>
                      <a:r>
                        <a:rPr lang="en-US" sz="1800" dirty="0" smtClean="0"/>
                        <a:t>3</a:t>
                      </a:r>
                      <a:endParaRPr lang="en-US" sz="1800" dirty="0"/>
                    </a:p>
                  </a:txBody>
                  <a:tcPr/>
                </a:tc>
                <a:tc>
                  <a:txBody>
                    <a:bodyPr/>
                    <a:lstStyle/>
                    <a:p>
                      <a:r>
                        <a:rPr lang="en-US" sz="1800" dirty="0" smtClean="0"/>
                        <a:t>Data stream from backend is loaded</a:t>
                      </a:r>
                      <a:endParaRPr lang="en-US" sz="1800" dirty="0"/>
                    </a:p>
                  </a:txBody>
                  <a:tcPr/>
                </a:tc>
              </a:tr>
              <a:tr h="370840">
                <a:tc>
                  <a:txBody>
                    <a:bodyPr/>
                    <a:lstStyle/>
                    <a:p>
                      <a:r>
                        <a:rPr lang="en-US" sz="1800" dirty="0" smtClean="0"/>
                        <a:t>4</a:t>
                      </a:r>
                      <a:endParaRPr lang="en-US" sz="1800" dirty="0"/>
                    </a:p>
                  </a:txBody>
                  <a:tcPr/>
                </a:tc>
                <a:tc>
                  <a:txBody>
                    <a:bodyPr/>
                    <a:lstStyle/>
                    <a:p>
                      <a:r>
                        <a:rPr lang="en-US" sz="1800" dirty="0" smtClean="0"/>
                        <a:t>Completed</a:t>
                      </a:r>
                      <a:endParaRPr lang="en-US" sz="1800" dirty="0"/>
                    </a:p>
                  </a:txBody>
                  <a:tcPr/>
                </a:tc>
              </a:tr>
            </a:tbl>
          </a:graphicData>
        </a:graphic>
      </p:graphicFrame>
    </p:spTree>
    <p:extLst>
      <p:ext uri="{BB962C8B-B14F-4D97-AF65-F5344CB8AC3E}">
        <p14:creationId xmlns:p14="http://schemas.microsoft.com/office/powerpoint/2010/main" val="372710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18" y="3321"/>
            <a:ext cx="9296401" cy="814264"/>
          </a:xfrm>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a:xfrm>
            <a:off x="696118" y="824749"/>
            <a:ext cx="9296401" cy="5407496"/>
          </a:xfrm>
        </p:spPr>
        <p:txBody>
          <a:bodyPr/>
          <a:lstStyle/>
          <a:p>
            <a:r>
              <a:rPr lang="en-US" dirty="0" smtClean="0"/>
              <a:t>STEP 3 – sending data to the server:</a:t>
            </a:r>
          </a:p>
          <a:p>
            <a:pPr lvl="1"/>
            <a:r>
              <a:rPr lang="en-US" dirty="0" smtClean="0"/>
              <a:t>Use the send() method to send data to the server:</a:t>
            </a:r>
          </a:p>
          <a:p>
            <a:pPr lvl="1"/>
            <a:r>
              <a:rPr lang="en-US" dirty="0" err="1" smtClean="0">
                <a:latin typeface="Microsoft Yi Baiti" pitchFamily="66" charset="0"/>
                <a:ea typeface="Microsoft Yi Baiti" pitchFamily="66" charset="0"/>
              </a:rPr>
              <a:t>oRequest.send</a:t>
            </a:r>
            <a:r>
              <a:rPr lang="en-US" dirty="0" smtClean="0">
                <a:latin typeface="Microsoft Yi Baiti" pitchFamily="66" charset="0"/>
                <a:ea typeface="Microsoft Yi Baiti" pitchFamily="66" charset="0"/>
              </a:rPr>
              <a:t>();</a:t>
            </a:r>
          </a:p>
          <a:p>
            <a:pPr lvl="1"/>
            <a:r>
              <a:rPr lang="en-US" dirty="0" smtClean="0">
                <a:latin typeface="+mj-lt"/>
                <a:ea typeface="Microsoft Yi Baiti" pitchFamily="66" charset="0"/>
              </a:rPr>
              <a:t>POST </a:t>
            </a:r>
            <a:r>
              <a:rPr lang="en-US" dirty="0" smtClean="0">
                <a:latin typeface="Microsoft Yi Baiti" pitchFamily="66" charset="0"/>
                <a:ea typeface="Microsoft Yi Baiti" pitchFamily="66" charset="0"/>
              </a:rPr>
              <a:t>	</a:t>
            </a:r>
            <a:r>
              <a:rPr lang="en-US" dirty="0" smtClean="0">
                <a:latin typeface="+mj-lt"/>
                <a:ea typeface="Microsoft Yi Baiti" pitchFamily="66" charset="0"/>
              </a:rPr>
              <a:t>you do not have to transfer any further arguments.</a:t>
            </a:r>
          </a:p>
          <a:p>
            <a:pPr lvl="1"/>
            <a:r>
              <a:rPr lang="en-US" dirty="0" smtClean="0">
                <a:latin typeface="+mj-lt"/>
                <a:ea typeface="Microsoft Yi Baiti" pitchFamily="66" charset="0"/>
              </a:rPr>
              <a:t>GET 	expects the key value pair as transfer </a:t>
            </a:r>
            <a:r>
              <a:rPr lang="en-US" dirty="0" err="1" smtClean="0">
                <a:latin typeface="+mj-lt"/>
                <a:ea typeface="Microsoft Yi Baiti" pitchFamily="66" charset="0"/>
              </a:rPr>
              <a:t>paramaters</a:t>
            </a:r>
            <a:r>
              <a:rPr lang="en-US" dirty="0" smtClean="0">
                <a:latin typeface="+mj-lt"/>
                <a:ea typeface="Microsoft Yi Baiti" pitchFamily="66" charset="0"/>
              </a:rPr>
              <a:t>, key1=value1 &amp; key2=value2</a:t>
            </a:r>
          </a:p>
          <a:p>
            <a:r>
              <a:rPr lang="en-US" dirty="0" smtClean="0">
                <a:latin typeface="+mj-lt"/>
                <a:ea typeface="Microsoft Yi Baiti" pitchFamily="66" charset="0"/>
              </a:rPr>
              <a:t>STEP 4 – Processing data</a:t>
            </a:r>
          </a:p>
          <a:p>
            <a:pPr lvl="1"/>
            <a:r>
              <a:rPr lang="en-US" dirty="0" smtClean="0">
                <a:latin typeface="+mj-lt"/>
                <a:ea typeface="Microsoft Yi Baiti" pitchFamily="66" charset="0"/>
              </a:rPr>
              <a:t>Two attributes are crucial when processing the received data:</a:t>
            </a:r>
          </a:p>
          <a:p>
            <a:pPr lvl="2"/>
            <a:r>
              <a:rPr lang="en-US" dirty="0" smtClean="0">
                <a:latin typeface="+mj-lt"/>
                <a:ea typeface="Microsoft Yi Baiti" pitchFamily="66" charset="0"/>
              </a:rPr>
              <a:t>HTTP Status code –returned by each server upon an HTTP request</a:t>
            </a:r>
          </a:p>
          <a:p>
            <a:pPr lvl="3"/>
            <a:r>
              <a:rPr lang="en-US" dirty="0" smtClean="0">
                <a:latin typeface="+mj-lt"/>
                <a:ea typeface="Microsoft Yi Baiti" pitchFamily="66" charset="0"/>
              </a:rPr>
              <a:t>1XX – Information</a:t>
            </a:r>
          </a:p>
          <a:p>
            <a:pPr lvl="3"/>
            <a:r>
              <a:rPr lang="en-US" dirty="0" smtClean="0">
                <a:latin typeface="+mj-lt"/>
                <a:ea typeface="Microsoft Yi Baiti" pitchFamily="66" charset="0"/>
              </a:rPr>
              <a:t>2XX – Successful request</a:t>
            </a:r>
          </a:p>
          <a:p>
            <a:pPr lvl="3"/>
            <a:r>
              <a:rPr lang="en-US" dirty="0" smtClean="0">
                <a:latin typeface="+mj-lt"/>
                <a:ea typeface="Microsoft Yi Baiti" pitchFamily="66" charset="0"/>
              </a:rPr>
              <a:t>3XX – Redirecting</a:t>
            </a:r>
          </a:p>
          <a:p>
            <a:pPr lvl="3"/>
            <a:r>
              <a:rPr lang="en-US" dirty="0" smtClean="0">
                <a:latin typeface="+mj-lt"/>
                <a:ea typeface="Microsoft Yi Baiti" pitchFamily="66" charset="0"/>
              </a:rPr>
              <a:t>4XX – Client-Side error (404 would mean ‘resource not found’)</a:t>
            </a:r>
          </a:p>
          <a:p>
            <a:pPr lvl="3"/>
            <a:r>
              <a:rPr lang="en-US" dirty="0" smtClean="0">
                <a:latin typeface="+mj-lt"/>
                <a:ea typeface="Microsoft Yi Baiti" pitchFamily="66" charset="0"/>
              </a:rPr>
              <a:t>5XX – Server-side Error</a:t>
            </a:r>
          </a:p>
          <a:p>
            <a:pPr lvl="2"/>
            <a:r>
              <a:rPr lang="en-US" dirty="0" smtClean="0">
                <a:latin typeface="+mj-lt"/>
                <a:ea typeface="Microsoft Yi Baiti" pitchFamily="66" charset="0"/>
              </a:rPr>
              <a:t>Response –depending on data format, the response is located in another attribute</a:t>
            </a:r>
          </a:p>
          <a:p>
            <a:pPr lvl="3"/>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62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42765110"/>
              </p:ext>
            </p:extLst>
          </p:nvPr>
        </p:nvGraphicFramePr>
        <p:xfrm>
          <a:off x="1779371" y="5221585"/>
          <a:ext cx="7125760" cy="2133600"/>
        </p:xfrm>
        <a:graphic>
          <a:graphicData uri="http://schemas.openxmlformats.org/drawingml/2006/table">
            <a:tbl>
              <a:tblPr firstRow="1" bandRow="1">
                <a:tableStyleId>{5C22544A-7EE6-4342-B048-85BDC9FD1C3A}</a:tableStyleId>
              </a:tblPr>
              <a:tblGrid>
                <a:gridCol w="3562880"/>
                <a:gridCol w="3562880"/>
              </a:tblGrid>
              <a:tr h="274320">
                <a:tc>
                  <a:txBody>
                    <a:bodyPr/>
                    <a:lstStyle/>
                    <a:p>
                      <a:r>
                        <a:rPr lang="en-US" sz="1400" dirty="0" smtClean="0"/>
                        <a:t>Data Type</a:t>
                      </a:r>
                      <a:endParaRPr lang="en-US" sz="1400" dirty="0"/>
                    </a:p>
                  </a:txBody>
                  <a:tcPr/>
                </a:tc>
                <a:tc>
                  <a:txBody>
                    <a:bodyPr/>
                    <a:lstStyle/>
                    <a:p>
                      <a:r>
                        <a:rPr lang="en-US" sz="1400" dirty="0" smtClean="0"/>
                        <a:t>Attribute </a:t>
                      </a:r>
                      <a:endParaRPr lang="en-US" sz="1400" dirty="0"/>
                    </a:p>
                  </a:txBody>
                  <a:tcPr/>
                </a:tc>
              </a:tr>
              <a:tr h="274320">
                <a:tc>
                  <a:txBody>
                    <a:bodyPr/>
                    <a:lstStyle/>
                    <a:p>
                      <a:r>
                        <a:rPr lang="en-US" sz="1400" dirty="0" smtClean="0"/>
                        <a:t>Text Data</a:t>
                      </a:r>
                      <a:endParaRPr lang="en-US" sz="1400" dirty="0"/>
                    </a:p>
                  </a:txBody>
                  <a:tcPr/>
                </a:tc>
                <a:tc>
                  <a:txBody>
                    <a:bodyPr/>
                    <a:lstStyle/>
                    <a:p>
                      <a:r>
                        <a:rPr lang="en-US" sz="1400" dirty="0" err="1" smtClean="0"/>
                        <a:t>responseText</a:t>
                      </a:r>
                      <a:endParaRPr lang="en-US" sz="1400" dirty="0"/>
                    </a:p>
                  </a:txBody>
                  <a:tcPr/>
                </a:tc>
              </a:tr>
              <a:tr h="274320">
                <a:tc>
                  <a:txBody>
                    <a:bodyPr/>
                    <a:lstStyle/>
                    <a:p>
                      <a:r>
                        <a:rPr lang="en-US" sz="1400" dirty="0" smtClean="0"/>
                        <a:t>HTML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err="1" smtClean="0"/>
                        <a:t>javaScript</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JSONP(with padding)</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responseText</a:t>
                      </a:r>
                      <a:endParaRPr lang="en-US" sz="1400" dirty="0" smtClean="0"/>
                    </a:p>
                  </a:txBody>
                  <a:tcPr/>
                </a:tc>
              </a:tr>
              <a:tr h="274320">
                <a:tc>
                  <a:txBody>
                    <a:bodyPr/>
                    <a:lstStyle/>
                    <a:p>
                      <a:r>
                        <a:rPr lang="en-US" sz="1400" dirty="0" smtClean="0"/>
                        <a:t>XML</a:t>
                      </a:r>
                      <a:endParaRPr lang="en-US" sz="1400" dirty="0"/>
                    </a:p>
                  </a:txBody>
                  <a:tcPr/>
                </a:tc>
                <a:tc>
                  <a:txBody>
                    <a:bodyPr/>
                    <a:lstStyle/>
                    <a:p>
                      <a:pPr marL="0" marR="0" indent="0" algn="l" defTabSz="521437" rtl="0" eaLnBrk="1" fontAlgn="auto" latinLnBrk="0" hangingPunct="1">
                        <a:lnSpc>
                          <a:spcPct val="100000"/>
                        </a:lnSpc>
                        <a:spcBef>
                          <a:spcPts val="0"/>
                        </a:spcBef>
                        <a:spcAft>
                          <a:spcPts val="0"/>
                        </a:spcAft>
                        <a:buClrTx/>
                        <a:buSzTx/>
                        <a:buFontTx/>
                        <a:buNone/>
                        <a:tabLst/>
                        <a:defRPr/>
                      </a:pPr>
                      <a:r>
                        <a:rPr lang="en-US" sz="1400" dirty="0" err="1" smtClean="0"/>
                        <a:t>responseXML</a:t>
                      </a:r>
                      <a:endParaRPr lang="en-US" sz="1400" dirty="0" smtClean="0"/>
                    </a:p>
                  </a:txBody>
                  <a:tcPr/>
                </a:tc>
              </a:tr>
            </a:tbl>
          </a:graphicData>
        </a:graphic>
      </p:graphicFrame>
    </p:spTree>
    <p:extLst>
      <p:ext uri="{BB962C8B-B14F-4D97-AF65-F5344CB8AC3E}">
        <p14:creationId xmlns:p14="http://schemas.microsoft.com/office/powerpoint/2010/main" val="35652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jQuery</a:t>
            </a:r>
            <a:r>
              <a:rPr lang="en-US" dirty="0" smtClean="0"/>
              <a:t>: AJAX</a:t>
            </a:r>
            <a:endParaRPr lang="en-US" dirty="0"/>
          </a:p>
        </p:txBody>
      </p:sp>
      <p:sp>
        <p:nvSpPr>
          <p:cNvPr id="3" name="Content Placeholder 2"/>
          <p:cNvSpPr>
            <a:spLocks noGrp="1"/>
          </p:cNvSpPr>
          <p:nvPr>
            <p:ph idx="1"/>
          </p:nvPr>
        </p:nvSpPr>
        <p:spPr/>
        <p:txBody>
          <a:bodyPr/>
          <a:lstStyle/>
          <a:p>
            <a:r>
              <a:rPr lang="en-US" dirty="0" smtClean="0"/>
              <a:t>The AJAX() object:</a:t>
            </a:r>
          </a:p>
          <a:p>
            <a:pPr lvl="1"/>
            <a:r>
              <a:rPr lang="en-US" dirty="0" smtClean="0"/>
              <a:t>You can execute an AJAX call directly via $.get()</a:t>
            </a:r>
          </a:p>
          <a:p>
            <a:pPr lvl="1"/>
            <a:r>
              <a:rPr lang="en-US" dirty="0" smtClean="0"/>
              <a:t>Example direct call:</a:t>
            </a:r>
          </a:p>
          <a:p>
            <a:pPr marL="520700" lvl="1" indent="0">
              <a:buNone/>
            </a:pPr>
            <a:r>
              <a:rPr lang="en-US" sz="2000" dirty="0" smtClean="0">
                <a:latin typeface="Microsoft Yi Baiti" pitchFamily="66" charset="0"/>
                <a:ea typeface="Microsoft Yi Baiti" pitchFamily="66" charset="0"/>
              </a:rPr>
              <a:t>$AJAX({</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url: ”http</a:t>
            </a:r>
            <a:r>
              <a:rPr lang="en-US" dirty="0" smtClean="0">
                <a:latin typeface="Microsoft Yi Baiti" pitchFamily="66" charset="0"/>
                <a:ea typeface="Microsoft Yi Baiti" pitchFamily="66" charset="0"/>
              </a:rPr>
              <a:t>:</a:t>
            </a:r>
            <a:r>
              <a:rPr lang="en-US" sz="2000" dirty="0" smtClean="0">
                <a:latin typeface="Microsoft Yi Baiti" pitchFamily="66" charset="0"/>
                <a:ea typeface="Microsoft Yi Baiti" pitchFamily="66" charset="0"/>
              </a:rPr>
              <a:t>//&lt;server&gt;:&lt;port&gt;/path/”</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success: function(result){/*</a:t>
            </a:r>
            <a:r>
              <a:rPr lang="en-US" sz="2000" dirty="0" err="1" smtClean="0">
                <a:latin typeface="Microsoft Yi Baiti" pitchFamily="66" charset="0"/>
                <a:ea typeface="Microsoft Yi Baiti" pitchFamily="66" charset="0"/>
              </a:rPr>
              <a:t>imlementation</a:t>
            </a:r>
            <a:r>
              <a:rPr lang="en-US" sz="2000" dirty="0" smtClean="0">
                <a:latin typeface="Microsoft Yi Baiti" pitchFamily="66" charset="0"/>
                <a:ea typeface="Microsoft Yi Baiti" pitchFamily="66" charset="0"/>
              </a:rPr>
              <a:t>*/;}</a:t>
            </a:r>
          </a:p>
          <a:p>
            <a:pPr marL="520700" lvl="1" indent="0">
              <a:buNone/>
            </a:pPr>
            <a:r>
              <a:rPr lang="en-US" sz="2000" dirty="0">
                <a:latin typeface="Microsoft Yi Baiti" pitchFamily="66" charset="0"/>
                <a:ea typeface="Microsoft Yi Baiti" pitchFamily="66" charset="0"/>
              </a:rPr>
              <a:t>	</a:t>
            </a:r>
            <a:r>
              <a:rPr lang="en-US" sz="2000" dirty="0" smtClean="0">
                <a:latin typeface="Microsoft Yi Baiti" pitchFamily="66" charset="0"/>
                <a:ea typeface="Microsoft Yi Baiti" pitchFamily="66" charset="0"/>
              </a:rPr>
              <a:t>	});</a:t>
            </a:r>
          </a:p>
          <a:p>
            <a:pPr marL="520700" lvl="1" indent="0">
              <a:buNone/>
            </a:pPr>
            <a:r>
              <a:rPr lang="en-US" sz="2000" dirty="0" smtClean="0">
                <a:latin typeface="Microsoft Yi Baiti" pitchFamily="66" charset="0"/>
                <a:ea typeface="Microsoft Yi Baiti" pitchFamily="66" charset="0"/>
              </a:rPr>
              <a:t>$.get(“</a:t>
            </a:r>
            <a:r>
              <a:rPr lang="en-US" sz="2000" dirty="0">
                <a:latin typeface="Microsoft Yi Baiti" pitchFamily="66" charset="0"/>
                <a:ea typeface="Microsoft Yi Baiti" pitchFamily="66" charset="0"/>
              </a:rPr>
              <a:t>http://&lt;server&gt;:&lt;port&gt;/path</a:t>
            </a:r>
            <a:r>
              <a:rPr lang="en-US" sz="2000" dirty="0" smtClean="0">
                <a:latin typeface="Microsoft Yi Baiti" pitchFamily="66" charset="0"/>
                <a:ea typeface="Microsoft Yi Baiti" pitchFamily="66" charset="0"/>
              </a:rPr>
              <a:t>/”, </a:t>
            </a:r>
            <a:r>
              <a:rPr lang="en-US" sz="2000" dirty="0" err="1" smtClean="0">
                <a:latin typeface="Microsoft Yi Baiti" pitchFamily="66" charset="0"/>
                <a:ea typeface="Microsoft Yi Baiti" pitchFamily="66" charset="0"/>
              </a:rPr>
              <a:t>functio</a:t>
            </a:r>
            <a:r>
              <a:rPr lang="en-US" sz="2000" dirty="0" smtClean="0">
                <a:latin typeface="Microsoft Yi Baiti" pitchFamily="66" charset="0"/>
                <a:ea typeface="Microsoft Yi Baiti" pitchFamily="66" charset="0"/>
              </a:rPr>
              <a:t>(result){/*implementation*/});</a:t>
            </a:r>
          </a:p>
        </p:txBody>
      </p:sp>
      <p:sp>
        <p:nvSpPr>
          <p:cNvPr id="4" name="Slide Number Placeholder 3"/>
          <p:cNvSpPr>
            <a:spLocks noGrp="1"/>
          </p:cNvSpPr>
          <p:nvPr>
            <p:ph type="sldNum" sz="quarter" idx="12"/>
          </p:nvPr>
        </p:nvSpPr>
        <p:spPr/>
        <p:txBody>
          <a:bodyPr/>
          <a:lstStyle/>
          <a:p>
            <a:fld id="{F54C19C2-EEC0-5741-9456-6D74EC6E4EB9}" type="slidenum">
              <a:rPr lang="en-US" smtClean="0"/>
              <a:pPr/>
              <a:t>63</a:t>
            </a:fld>
            <a:endParaRPr lang="en-US"/>
          </a:p>
        </p:txBody>
      </p:sp>
    </p:spTree>
    <p:extLst>
      <p:ext uri="{BB962C8B-B14F-4D97-AF65-F5344CB8AC3E}">
        <p14:creationId xmlns:p14="http://schemas.microsoft.com/office/powerpoint/2010/main" val="15714429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JavaScript object notation</a:t>
            </a:r>
            <a:endParaRPr lang="en-ZA" dirty="0"/>
          </a:p>
        </p:txBody>
      </p:sp>
      <p:sp>
        <p:nvSpPr>
          <p:cNvPr id="3" name="Text Placeholder 2"/>
          <p:cNvSpPr>
            <a:spLocks noGrp="1"/>
          </p:cNvSpPr>
          <p:nvPr>
            <p:ph type="body" idx="1"/>
          </p:nvPr>
        </p:nvSpPr>
        <p:spPr/>
        <p:txBody>
          <a:bodyPr/>
          <a:lstStyle/>
          <a:p>
            <a:r>
              <a:rPr lang="en-ZA" dirty="0" smtClean="0"/>
              <a:t>Working with data</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64</a:t>
            </a:fld>
            <a:endParaRPr lang="en-US"/>
          </a:p>
        </p:txBody>
      </p:sp>
    </p:spTree>
    <p:extLst>
      <p:ext uri="{BB962C8B-B14F-4D97-AF65-F5344CB8AC3E}">
        <p14:creationId xmlns:p14="http://schemas.microsoft.com/office/powerpoint/2010/main" val="16901302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sz="2400" dirty="0"/>
              <a:t>JSON: </a:t>
            </a:r>
            <a:r>
              <a:rPr lang="en-ZA" sz="2400" b="1" dirty="0"/>
              <a:t>J</a:t>
            </a:r>
            <a:r>
              <a:rPr lang="en-ZA" sz="2400" dirty="0"/>
              <a:t>ava</a:t>
            </a:r>
            <a:r>
              <a:rPr lang="en-ZA" sz="2400" b="1" dirty="0"/>
              <a:t>S</a:t>
            </a:r>
            <a:r>
              <a:rPr lang="en-ZA" sz="2400" dirty="0"/>
              <a:t>cript </a:t>
            </a:r>
            <a:r>
              <a:rPr lang="en-ZA" sz="2400" b="1" dirty="0"/>
              <a:t>O</a:t>
            </a:r>
            <a:r>
              <a:rPr lang="en-ZA" sz="2400" dirty="0"/>
              <a:t>bject </a:t>
            </a:r>
            <a:r>
              <a:rPr lang="en-ZA" sz="2400" b="1" dirty="0"/>
              <a:t>N</a:t>
            </a:r>
            <a:r>
              <a:rPr lang="en-ZA" sz="2400" dirty="0"/>
              <a:t>otation</a:t>
            </a:r>
            <a:r>
              <a:rPr lang="en-ZA" sz="2400" dirty="0" smtClean="0"/>
              <a:t>.</a:t>
            </a:r>
            <a:br>
              <a:rPr lang="en-ZA" sz="2400" dirty="0" smtClean="0"/>
            </a:br>
            <a:endParaRPr lang="en-ZA" sz="2400" dirty="0"/>
          </a:p>
          <a:p>
            <a:r>
              <a:rPr lang="en-ZA" sz="2400" dirty="0"/>
              <a:t>JSON is a syntax for storing and exchanging data</a:t>
            </a:r>
            <a:r>
              <a:rPr lang="en-ZA" sz="2400" dirty="0" smtClean="0"/>
              <a:t>.</a:t>
            </a:r>
            <a:br>
              <a:rPr lang="en-ZA" sz="2400" dirty="0" smtClean="0"/>
            </a:br>
            <a:endParaRPr lang="en-ZA" sz="2400" dirty="0"/>
          </a:p>
          <a:p>
            <a:pPr marL="0" indent="0">
              <a:buNone/>
            </a:pPr>
            <a:endParaRPr lang="en-ZA" dirty="0"/>
          </a:p>
        </p:txBody>
      </p:sp>
      <p:sp>
        <p:nvSpPr>
          <p:cNvPr id="3" name="Title 2"/>
          <p:cNvSpPr>
            <a:spLocks noGrp="1"/>
          </p:cNvSpPr>
          <p:nvPr>
            <p:ph type="title"/>
          </p:nvPr>
        </p:nvSpPr>
        <p:spPr/>
        <p:txBody>
          <a:bodyPr/>
          <a:lstStyle/>
          <a:p>
            <a:r>
              <a:rPr lang="en-ZA" dirty="0" smtClean="0"/>
              <a:t>JSON</a:t>
            </a:r>
            <a:endParaRPr lang="en-ZA" dirty="0"/>
          </a:p>
        </p:txBody>
      </p:sp>
      <p:sp>
        <p:nvSpPr>
          <p:cNvPr id="4" name="TextBox 3"/>
          <p:cNvSpPr txBox="1"/>
          <p:nvPr/>
        </p:nvSpPr>
        <p:spPr>
          <a:xfrm>
            <a:off x="2391990" y="3205361"/>
            <a:ext cx="5904656" cy="1708160"/>
          </a:xfrm>
          <a:prstGeom prst="rect">
            <a:avLst/>
          </a:prstGeom>
          <a:noFill/>
        </p:spPr>
        <p:txBody>
          <a:bodyPr wrap="square" rtlCol="0">
            <a:spAutoFit/>
          </a:bodyPr>
          <a:lstStyle/>
          <a:p>
            <a:r>
              <a:rPr lang="en-ZA" dirty="0" smtClean="0"/>
              <a:t>{</a:t>
            </a:r>
            <a:r>
              <a:rPr lang="en-ZA" dirty="0" smtClean="0">
                <a:solidFill>
                  <a:schemeClr val="accent5"/>
                </a:solidFill>
              </a:rPr>
              <a:t>“customers":</a:t>
            </a:r>
            <a:r>
              <a:rPr lang="en-ZA" dirty="0" smtClean="0"/>
              <a:t>[</a:t>
            </a:r>
            <a:r>
              <a:rPr lang="en-ZA" dirty="0"/>
              <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:"John",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:"Doe"},</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:"Anna",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:"Smith"},</a:t>
            </a:r>
            <a:br>
              <a:rPr lang="en-ZA" dirty="0"/>
            </a:br>
            <a:r>
              <a:rPr lang="en-ZA" dirty="0"/>
              <a:t>    {</a:t>
            </a:r>
            <a:r>
              <a:rPr lang="en-ZA" dirty="0">
                <a:solidFill>
                  <a:schemeClr val="accent5"/>
                </a:solidFill>
              </a:rPr>
              <a:t>"</a:t>
            </a:r>
            <a:r>
              <a:rPr lang="en-ZA" dirty="0" err="1">
                <a:solidFill>
                  <a:schemeClr val="accent5"/>
                </a:solidFill>
              </a:rPr>
              <a:t>firstName</a:t>
            </a:r>
            <a:r>
              <a:rPr lang="en-ZA" dirty="0">
                <a:solidFill>
                  <a:schemeClr val="accent5"/>
                </a:solidFill>
              </a:rPr>
              <a:t>"</a:t>
            </a:r>
            <a:r>
              <a:rPr lang="en-ZA" dirty="0"/>
              <a:t>:"Peter", </a:t>
            </a:r>
            <a:r>
              <a:rPr lang="en-ZA" dirty="0">
                <a:solidFill>
                  <a:schemeClr val="accent5"/>
                </a:solidFill>
              </a:rPr>
              <a:t>"</a:t>
            </a:r>
            <a:r>
              <a:rPr lang="en-ZA" dirty="0" err="1">
                <a:solidFill>
                  <a:schemeClr val="accent5"/>
                </a:solidFill>
              </a:rPr>
              <a:t>lastName</a:t>
            </a:r>
            <a:r>
              <a:rPr lang="en-ZA" dirty="0">
                <a:solidFill>
                  <a:schemeClr val="accent5"/>
                </a:solidFill>
              </a:rPr>
              <a:t>"</a:t>
            </a:r>
            <a:r>
              <a:rPr lang="en-ZA" dirty="0"/>
              <a:t>:"Jones"}</a:t>
            </a:r>
            <a:br>
              <a:rPr lang="en-ZA" dirty="0"/>
            </a:br>
            <a:r>
              <a:rPr lang="en-ZA" dirty="0"/>
              <a:t>]}</a:t>
            </a:r>
          </a:p>
        </p:txBody>
      </p:sp>
    </p:spTree>
    <p:extLst>
      <p:ext uri="{BB962C8B-B14F-4D97-AF65-F5344CB8AC3E}">
        <p14:creationId xmlns:p14="http://schemas.microsoft.com/office/powerpoint/2010/main" val="1685797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790" y="1319753"/>
            <a:ext cx="9608467" cy="4526302"/>
          </a:xfrm>
        </p:spPr>
        <p:txBody>
          <a:bodyPr>
            <a:normAutofit/>
          </a:bodyPr>
          <a:lstStyle/>
          <a:p>
            <a:r>
              <a:rPr lang="en-ZA" sz="2000" dirty="0"/>
              <a:t>The UI development toolkit for HTML5 (SAPUI5) is a user interface technology that is used to build and adapt client applications. </a:t>
            </a:r>
          </a:p>
          <a:p>
            <a:r>
              <a:rPr lang="en-ZA" sz="2000" dirty="0"/>
              <a:t>The library is a UI development environment that can be used to deliver responsive applications using the Model View Controller architecture pattern.</a:t>
            </a:r>
          </a:p>
          <a:p>
            <a:r>
              <a:rPr lang="en-ZA" sz="2000" dirty="0"/>
              <a:t>It is a set of UI controls and patterns that can be used to develop applications. A lot of the binding and heavy lifting has already been developed by SAP.</a:t>
            </a:r>
          </a:p>
        </p:txBody>
      </p:sp>
      <p:sp>
        <p:nvSpPr>
          <p:cNvPr id="3" name="Title 2"/>
          <p:cNvSpPr>
            <a:spLocks noGrp="1"/>
          </p:cNvSpPr>
          <p:nvPr>
            <p:ph type="title"/>
          </p:nvPr>
        </p:nvSpPr>
        <p:spPr/>
        <p:txBody>
          <a:bodyPr/>
          <a:lstStyle/>
          <a:p>
            <a:r>
              <a:rPr lang="en-ZA" dirty="0" smtClean="0"/>
              <a:t>SAP UI5</a:t>
            </a:r>
            <a:endParaRPr lang="en-ZA" dirty="0"/>
          </a:p>
        </p:txBody>
      </p:sp>
      <p:sp>
        <p:nvSpPr>
          <p:cNvPr id="5" name="TextBox 4"/>
          <p:cNvSpPr txBox="1"/>
          <p:nvPr/>
        </p:nvSpPr>
        <p:spPr>
          <a:xfrm>
            <a:off x="2128795" y="3582904"/>
            <a:ext cx="7305612" cy="1161472"/>
          </a:xfrm>
          <a:prstGeom prst="rect">
            <a:avLst/>
          </a:prstGeom>
          <a:noFill/>
        </p:spPr>
        <p:txBody>
          <a:bodyPr wrap="square" rtlCol="0">
            <a:spAutoFit/>
          </a:bodyPr>
          <a:lstStyle/>
          <a:p>
            <a:r>
              <a:rPr lang="en-ZA" sz="2316" dirty="0">
                <a:hlinkClick r:id="rId2"/>
              </a:rPr>
              <a:t>https://sapui5.netweaver.ondemand.com/sdk/</a:t>
            </a:r>
          </a:p>
          <a:p>
            <a:r>
              <a:rPr lang="en-ZA" sz="2316" dirty="0">
                <a:hlinkClick r:id="rId2"/>
              </a:rPr>
              <a:t>https://tools.hana.ondemand.com/</a:t>
            </a:r>
            <a:endParaRPr lang="en-ZA" sz="2316" dirty="0"/>
          </a:p>
          <a:p>
            <a:r>
              <a:rPr lang="en-ZA" sz="2316" dirty="0"/>
              <a:t> </a:t>
            </a:r>
          </a:p>
        </p:txBody>
      </p:sp>
      <p:pic>
        <p:nvPicPr>
          <p:cNvPr id="5122"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535" y="4835735"/>
            <a:ext cx="2310871" cy="7562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07815" y="4992591"/>
            <a:ext cx="5076366" cy="2356884"/>
          </a:xfrm>
          <a:prstGeom prst="rect">
            <a:avLst/>
          </a:prstGeom>
        </p:spPr>
      </p:pic>
    </p:spTree>
    <p:extLst>
      <p:ext uri="{BB962C8B-B14F-4D97-AF65-F5344CB8AC3E}">
        <p14:creationId xmlns:p14="http://schemas.microsoft.com/office/powerpoint/2010/main" val="5674759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ZA" dirty="0" smtClean="0"/>
              <a:t>SAPUI5 is based on HTML5, CSS, AJAX and widely used jQuery library – the framework can be used to develop fast and flexible applications that can run on most devices.</a:t>
            </a:r>
          </a:p>
          <a:p>
            <a:r>
              <a:rPr lang="en-ZA" dirty="0" smtClean="0"/>
              <a:t>Typically you would build a SAP UI5 application using Eclipse as the development environment. </a:t>
            </a:r>
          </a:p>
          <a:p>
            <a:r>
              <a:rPr lang="en-ZA" dirty="0" smtClean="0"/>
              <a:t>The application Server:</a:t>
            </a:r>
          </a:p>
          <a:p>
            <a:pPr lvl="1"/>
            <a:r>
              <a:rPr lang="en-ZA" dirty="0" smtClean="0"/>
              <a:t>When a web page is called, the requested page is retrieved by a server, and then rendered and displayed by your browser.</a:t>
            </a:r>
          </a:p>
          <a:p>
            <a:pPr lvl="1"/>
            <a:r>
              <a:rPr lang="en-ZA" dirty="0" smtClean="0"/>
              <a:t>In a SAP context, this server would be the SAP </a:t>
            </a:r>
            <a:r>
              <a:rPr lang="en-ZA" dirty="0" err="1" smtClean="0"/>
              <a:t>NetWeaver</a:t>
            </a:r>
            <a:r>
              <a:rPr lang="en-ZA" dirty="0" smtClean="0"/>
              <a:t> Application Server.</a:t>
            </a:r>
          </a:p>
        </p:txBody>
      </p:sp>
      <p:sp>
        <p:nvSpPr>
          <p:cNvPr id="3" name="Title 2"/>
          <p:cNvSpPr>
            <a:spLocks noGrp="1"/>
          </p:cNvSpPr>
          <p:nvPr>
            <p:ph type="title"/>
          </p:nvPr>
        </p:nvSpPr>
        <p:spPr/>
        <p:txBody>
          <a:bodyPr/>
          <a:lstStyle/>
          <a:p>
            <a:r>
              <a:rPr lang="en-ZA" dirty="0" smtClean="0"/>
              <a:t>SAP UI5 development</a:t>
            </a:r>
            <a:endParaRPr lang="en-ZA" dirty="0"/>
          </a:p>
        </p:txBody>
      </p:sp>
      <p:sp>
        <p:nvSpPr>
          <p:cNvPr id="4" name="Rectangle 3"/>
          <p:cNvSpPr/>
          <p:nvPr/>
        </p:nvSpPr>
        <p:spPr>
          <a:xfrm>
            <a:off x="951831"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Web Browser</a:t>
            </a:r>
            <a:endParaRPr lang="en-US" dirty="0"/>
          </a:p>
        </p:txBody>
      </p:sp>
      <p:sp>
        <p:nvSpPr>
          <p:cNvPr id="5" name="Rectangle 4"/>
          <p:cNvSpPr/>
          <p:nvPr/>
        </p:nvSpPr>
        <p:spPr>
          <a:xfrm>
            <a:off x="4624239" y="4213473"/>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Application Server</a:t>
            </a:r>
            <a:endParaRPr lang="en-US" dirty="0"/>
          </a:p>
        </p:txBody>
      </p:sp>
      <p:sp>
        <p:nvSpPr>
          <p:cNvPr id="6" name="Rectangle 5"/>
          <p:cNvSpPr/>
          <p:nvPr/>
        </p:nvSpPr>
        <p:spPr>
          <a:xfrm>
            <a:off x="8224639" y="4209462"/>
            <a:ext cx="1584176"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Database</a:t>
            </a:r>
            <a:endParaRPr lang="en-US" dirty="0"/>
          </a:p>
        </p:txBody>
      </p:sp>
      <p:cxnSp>
        <p:nvCxnSpPr>
          <p:cNvPr id="8" name="Straight Connector 7"/>
          <p:cNvCxnSpPr>
            <a:stCxn id="4" idx="2"/>
          </p:cNvCxnSpPr>
          <p:nvPr/>
        </p:nvCxnSpPr>
        <p:spPr>
          <a:xfrm>
            <a:off x="1743919" y="4861545"/>
            <a:ext cx="0" cy="1800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a:stCxn id="5" idx="2"/>
          </p:cNvCxnSpPr>
          <p:nvPr/>
        </p:nvCxnSpPr>
        <p:spPr>
          <a:xfrm>
            <a:off x="5416327" y="4861545"/>
            <a:ext cx="0" cy="18042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a:stCxn id="6" idx="2"/>
          </p:cNvCxnSpPr>
          <p:nvPr/>
        </p:nvCxnSpPr>
        <p:spPr>
          <a:xfrm>
            <a:off x="9016727" y="4857534"/>
            <a:ext cx="0" cy="1804211"/>
          </a:xfrm>
          <a:prstGeom prst="line">
            <a:avLst/>
          </a:prstGeom>
        </p:spPr>
        <p:style>
          <a:lnRef idx="3">
            <a:schemeClr val="accent1"/>
          </a:lnRef>
          <a:fillRef idx="0">
            <a:schemeClr val="accent1"/>
          </a:fillRef>
          <a:effectRef idx="2">
            <a:schemeClr val="accent1"/>
          </a:effectRef>
          <a:fontRef idx="minor">
            <a:schemeClr val="tx1"/>
          </a:fontRef>
        </p:style>
      </p:cxnSp>
      <p:sp>
        <p:nvSpPr>
          <p:cNvPr id="13" name="Right Arrow 12"/>
          <p:cNvSpPr/>
          <p:nvPr/>
        </p:nvSpPr>
        <p:spPr>
          <a:xfrm>
            <a:off x="1887935" y="5005561"/>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Request</a:t>
            </a:r>
            <a:endParaRPr lang="en-US" dirty="0"/>
          </a:p>
        </p:txBody>
      </p:sp>
      <p:sp>
        <p:nvSpPr>
          <p:cNvPr id="14" name="Right Arrow 13"/>
          <p:cNvSpPr/>
          <p:nvPr/>
        </p:nvSpPr>
        <p:spPr>
          <a:xfrm>
            <a:off x="5606862" y="5136986"/>
            <a:ext cx="3384376" cy="43204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Acquisition</a:t>
            </a:r>
            <a:endParaRPr lang="en-US" dirty="0"/>
          </a:p>
        </p:txBody>
      </p:sp>
      <p:sp>
        <p:nvSpPr>
          <p:cNvPr id="15" name="Left Arrow 14"/>
          <p:cNvSpPr/>
          <p:nvPr/>
        </p:nvSpPr>
        <p:spPr>
          <a:xfrm>
            <a:off x="5416328" y="5941665"/>
            <a:ext cx="3456384"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Selection result</a:t>
            </a:r>
            <a:endParaRPr lang="en-US" dirty="0"/>
          </a:p>
        </p:txBody>
      </p:sp>
      <p:sp>
        <p:nvSpPr>
          <p:cNvPr id="16" name="Left Arrow 15"/>
          <p:cNvSpPr/>
          <p:nvPr/>
        </p:nvSpPr>
        <p:spPr>
          <a:xfrm>
            <a:off x="1743919" y="5941665"/>
            <a:ext cx="3528392" cy="432048"/>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HTTP Response</a:t>
            </a:r>
            <a:endParaRPr lang="en-US" dirty="0"/>
          </a:p>
        </p:txBody>
      </p:sp>
    </p:spTree>
    <p:extLst>
      <p:ext uri="{BB962C8B-B14F-4D97-AF65-F5344CB8AC3E}">
        <p14:creationId xmlns:p14="http://schemas.microsoft.com/office/powerpoint/2010/main" val="39039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5: Your first SAP mobile application</a:t>
            </a:r>
            <a:endParaRPr lang="en-US" dirty="0"/>
          </a:p>
        </p:txBody>
      </p:sp>
      <p:sp>
        <p:nvSpPr>
          <p:cNvPr id="3" name="Content Placeholder 2"/>
          <p:cNvSpPr>
            <a:spLocks noGrp="1"/>
          </p:cNvSpPr>
          <p:nvPr>
            <p:ph idx="1"/>
          </p:nvPr>
        </p:nvSpPr>
        <p:spPr/>
        <p:txBody>
          <a:bodyPr/>
          <a:lstStyle/>
          <a:p>
            <a:r>
              <a:rPr lang="en-US" dirty="0" smtClean="0"/>
              <a:t>Before starting this tutorial, first refer to the </a:t>
            </a:r>
            <a:r>
              <a:rPr lang="en-US" dirty="0" err="1" smtClean="0"/>
              <a:t>Setup_Eclipse</a:t>
            </a:r>
            <a:r>
              <a:rPr lang="en-US" dirty="0" smtClean="0"/>
              <a:t> document in order to setup the development environment for the rest of the tutorials in this course.</a:t>
            </a:r>
          </a:p>
          <a:p>
            <a:r>
              <a:rPr lang="en-US" dirty="0" smtClean="0"/>
              <a:t>In this Tutorial you will create an application using SAPUI5.</a:t>
            </a:r>
          </a:p>
          <a:p>
            <a:r>
              <a:rPr lang="en-US" dirty="0" smtClean="0"/>
              <a:t>The application will show a web page with a button, if the button is clicked, your application will display an alert.</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68</a:t>
            </a:fld>
            <a:endParaRPr lang="en-US"/>
          </a:p>
        </p:txBody>
      </p:sp>
      <p:pic>
        <p:nvPicPr>
          <p:cNvPr id="5" name="Picture 4"/>
          <p:cNvPicPr/>
          <p:nvPr/>
        </p:nvPicPr>
        <p:blipFill rotWithShape="1">
          <a:blip/>
          <a:srcRect l="62542" t="8000" r="9394" b="23500"/>
          <a:stretch/>
        </p:blipFill>
        <p:spPr bwMode="auto">
          <a:xfrm>
            <a:off x="3184079" y="3277369"/>
            <a:ext cx="3619500" cy="2833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084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APPLICATION TYPES</a:t>
            </a:r>
            <a:endParaRPr lang="en-ZA" dirty="0"/>
          </a:p>
        </p:txBody>
      </p:sp>
      <p:pic>
        <p:nvPicPr>
          <p:cNvPr id="36" name="Picture 35"/>
          <p:cNvPicPr>
            <a:picLocks noChangeAspect="1"/>
          </p:cNvPicPr>
          <p:nvPr/>
        </p:nvPicPr>
        <p:blipFill>
          <a:blip r:embed="rId2"/>
          <a:stretch>
            <a:fillRect/>
          </a:stretch>
        </p:blipFill>
        <p:spPr>
          <a:xfrm>
            <a:off x="807815" y="1549177"/>
            <a:ext cx="9320901" cy="4181473"/>
          </a:xfrm>
          <a:prstGeom prst="rect">
            <a:avLst/>
          </a:prstGeom>
        </p:spPr>
      </p:pic>
    </p:spTree>
    <p:extLst>
      <p:ext uri="{BB962C8B-B14F-4D97-AF65-F5344CB8AC3E}">
        <p14:creationId xmlns:p14="http://schemas.microsoft.com/office/powerpoint/2010/main" val="3649461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workspace layout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69</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1285" y="1129576"/>
            <a:ext cx="8640959" cy="542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09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 Pattern</a:t>
            </a:r>
            <a:endParaRPr lang="en-US" dirty="0"/>
          </a:p>
        </p:txBody>
      </p:sp>
      <p:sp>
        <p:nvSpPr>
          <p:cNvPr id="3" name="Content Placeholder 2"/>
          <p:cNvSpPr>
            <a:spLocks noGrp="1"/>
          </p:cNvSpPr>
          <p:nvPr>
            <p:ph idx="1"/>
          </p:nvPr>
        </p:nvSpPr>
        <p:spPr/>
        <p:txBody>
          <a:bodyPr/>
          <a:lstStyle/>
          <a:p>
            <a:r>
              <a:rPr lang="en-US" dirty="0" smtClean="0"/>
              <a:t>The Model View </a:t>
            </a:r>
            <a:r>
              <a:rPr lang="en-US" dirty="0"/>
              <a:t>C</a:t>
            </a:r>
            <a:r>
              <a:rPr lang="en-US" dirty="0" smtClean="0"/>
              <a:t>ontroller </a:t>
            </a:r>
            <a:r>
              <a:rPr lang="en-US" dirty="0"/>
              <a:t>A</a:t>
            </a:r>
            <a:r>
              <a:rPr lang="en-US" dirty="0" smtClean="0"/>
              <a:t>rchitecture Pattern structure the software development in the three units: Model, View and Controller.</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70</a:t>
            </a:fld>
            <a:endParaRPr lang="en-US"/>
          </a:p>
        </p:txBody>
      </p:sp>
      <p:sp>
        <p:nvSpPr>
          <p:cNvPr id="5" name="Rectangle 4"/>
          <p:cNvSpPr/>
          <p:nvPr/>
        </p:nvSpPr>
        <p:spPr>
          <a:xfrm>
            <a:off x="3904159" y="2197249"/>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endParaRPr lang="en-US" dirty="0"/>
          </a:p>
        </p:txBody>
      </p:sp>
      <p:sp>
        <p:nvSpPr>
          <p:cNvPr id="6" name="Rectangle 5"/>
          <p:cNvSpPr/>
          <p:nvPr/>
        </p:nvSpPr>
        <p:spPr>
          <a:xfrm>
            <a:off x="7504559"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2</a:t>
            </a:r>
            <a:endParaRPr lang="en-US" dirty="0"/>
          </a:p>
        </p:txBody>
      </p:sp>
      <p:sp>
        <p:nvSpPr>
          <p:cNvPr id="7" name="Rectangle 6"/>
          <p:cNvSpPr/>
          <p:nvPr/>
        </p:nvSpPr>
        <p:spPr>
          <a:xfrm>
            <a:off x="879823" y="3133353"/>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 1</a:t>
            </a:r>
            <a:endParaRPr lang="en-US" dirty="0"/>
          </a:p>
        </p:txBody>
      </p:sp>
      <p:sp>
        <p:nvSpPr>
          <p:cNvPr id="8" name="Rectangle 7"/>
          <p:cNvSpPr/>
          <p:nvPr/>
        </p:nvSpPr>
        <p:spPr>
          <a:xfrm>
            <a:off x="887870"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1</a:t>
            </a:r>
            <a:endParaRPr lang="en-US" dirty="0"/>
          </a:p>
        </p:txBody>
      </p:sp>
      <p:sp>
        <p:nvSpPr>
          <p:cNvPr id="9" name="Rectangle 8"/>
          <p:cNvSpPr/>
          <p:nvPr/>
        </p:nvSpPr>
        <p:spPr>
          <a:xfrm>
            <a:off x="7504559" y="4141465"/>
            <a:ext cx="1728192" cy="6480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 2</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335" y="5267236"/>
            <a:ext cx="1375697" cy="124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185" y="5230107"/>
            <a:ext cx="2080125" cy="138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a:off x="1751966" y="2989337"/>
            <a:ext cx="66166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5" idx="2"/>
          </p:cNvCxnSpPr>
          <p:nvPr/>
        </p:nvCxnSpPr>
        <p:spPr>
          <a:xfrm flipV="1">
            <a:off x="4768255" y="2845321"/>
            <a:ext cx="0"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7" idx="0"/>
          </p:cNvCxnSpPr>
          <p:nvPr/>
        </p:nvCxnSpPr>
        <p:spPr>
          <a:xfrm>
            <a:off x="1743919"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6" idx="0"/>
          </p:cNvCxnSpPr>
          <p:nvPr/>
        </p:nvCxnSpPr>
        <p:spPr>
          <a:xfrm>
            <a:off x="8368655" y="2989337"/>
            <a:ext cx="0" cy="1440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a:endCxn id="8" idx="0"/>
          </p:cNvCxnSpPr>
          <p:nvPr/>
        </p:nvCxnSpPr>
        <p:spPr>
          <a:xfrm>
            <a:off x="1743919" y="3781425"/>
            <a:ext cx="8047"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2"/>
            <a:endCxn id="9" idx="0"/>
          </p:cNvCxnSpPr>
          <p:nvPr/>
        </p:nvCxnSpPr>
        <p:spPr>
          <a:xfrm>
            <a:off x="8368655" y="3781425"/>
            <a:ext cx="0" cy="360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2391991" y="4789537"/>
            <a:ext cx="2088232"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480223" y="4789537"/>
            <a:ext cx="3024336" cy="440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028" idx="0"/>
          </p:cNvCxnSpPr>
          <p:nvPr/>
        </p:nvCxnSpPr>
        <p:spPr>
          <a:xfrm flipV="1">
            <a:off x="6176184" y="4789537"/>
            <a:ext cx="1544399" cy="477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028" idx="0"/>
          </p:cNvCxnSpPr>
          <p:nvPr/>
        </p:nvCxnSpPr>
        <p:spPr>
          <a:xfrm flipH="1" flipV="1">
            <a:off x="2616062" y="4645521"/>
            <a:ext cx="3560122" cy="621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631367" y="3088057"/>
            <a:ext cx="4577150" cy="1384995"/>
          </a:xfrm>
          <a:prstGeom prst="rect">
            <a:avLst/>
          </a:prstGeom>
          <a:noFill/>
        </p:spPr>
        <p:txBody>
          <a:bodyPr wrap="none" rtlCol="0">
            <a:spAutoFit/>
          </a:bodyPr>
          <a:lstStyle/>
          <a:p>
            <a:r>
              <a:rPr lang="en-US" dirty="0" smtClean="0"/>
              <a:t>This separation enables, for example, </a:t>
            </a:r>
          </a:p>
          <a:p>
            <a:r>
              <a:rPr lang="en-US" dirty="0" smtClean="0"/>
              <a:t>two devices to use the same model:</a:t>
            </a:r>
          </a:p>
          <a:p>
            <a:r>
              <a:rPr lang="en-US" dirty="0" smtClean="0"/>
              <a:t>The view is implemented once for the </a:t>
            </a:r>
          </a:p>
          <a:p>
            <a:r>
              <a:rPr lang="en-US" dirty="0" smtClean="0"/>
              <a:t>desktop and once for the mobile device.</a:t>
            </a:r>
            <a:endParaRPr lang="en-US" dirty="0"/>
          </a:p>
        </p:txBody>
      </p:sp>
    </p:spTree>
    <p:extLst>
      <p:ext uri="{BB962C8B-B14F-4D97-AF65-F5344CB8AC3E}">
        <p14:creationId xmlns:p14="http://schemas.microsoft.com/office/powerpoint/2010/main" val="17340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Architecture</a:t>
            </a:r>
            <a:endParaRPr lang="en-US" dirty="0"/>
          </a:p>
        </p:txBody>
      </p:sp>
      <p:sp>
        <p:nvSpPr>
          <p:cNvPr id="3" name="Content Placeholder 2"/>
          <p:cNvSpPr>
            <a:spLocks noGrp="1"/>
          </p:cNvSpPr>
          <p:nvPr>
            <p:ph idx="1"/>
          </p:nvPr>
        </p:nvSpPr>
        <p:spPr/>
        <p:txBody>
          <a:bodyPr/>
          <a:lstStyle/>
          <a:p>
            <a:r>
              <a:rPr lang="en-US" dirty="0" smtClean="0"/>
              <a:t>Model</a:t>
            </a:r>
          </a:p>
          <a:p>
            <a:pPr lvl="1"/>
            <a:r>
              <a:rPr lang="en-US" dirty="0" smtClean="0"/>
              <a:t>The model represents the data model layer.</a:t>
            </a:r>
          </a:p>
          <a:p>
            <a:pPr lvl="1"/>
            <a:r>
              <a:rPr lang="en-US" dirty="0" smtClean="0"/>
              <a:t>The application data is provided by the model.</a:t>
            </a:r>
          </a:p>
          <a:p>
            <a:pPr lvl="1"/>
            <a:r>
              <a:rPr lang="en-US" dirty="0" smtClean="0"/>
              <a:t>The model are sometimes referred to as the publisher</a:t>
            </a:r>
          </a:p>
          <a:p>
            <a:r>
              <a:rPr lang="en-US" dirty="0" smtClean="0"/>
              <a:t>View</a:t>
            </a:r>
          </a:p>
          <a:p>
            <a:pPr lvl="1"/>
            <a:r>
              <a:rPr lang="en-US" dirty="0" smtClean="0"/>
              <a:t>The view is the display on the device</a:t>
            </a:r>
          </a:p>
          <a:p>
            <a:pPr lvl="1"/>
            <a:r>
              <a:rPr lang="en-US" dirty="0" smtClean="0"/>
              <a:t>The view receives user actions, but does not process them.</a:t>
            </a:r>
          </a:p>
          <a:p>
            <a:pPr lvl="1"/>
            <a:r>
              <a:rPr lang="en-US" dirty="0" smtClean="0"/>
              <a:t>The user actions are forwarded to the controller.</a:t>
            </a:r>
          </a:p>
          <a:p>
            <a:r>
              <a:rPr lang="en-US" dirty="0" smtClean="0"/>
              <a:t>Controller</a:t>
            </a:r>
          </a:p>
          <a:p>
            <a:pPr lvl="1"/>
            <a:r>
              <a:rPr lang="en-US" dirty="0" smtClean="0"/>
              <a:t>The controller manages multiple views. The controller receives user actions and analyzes them.</a:t>
            </a:r>
          </a:p>
          <a:p>
            <a:pPr lvl="1"/>
            <a:r>
              <a:rPr lang="en-US" dirty="0" smtClean="0"/>
              <a:t>If a data change occurs, the controller performs the communication with the model.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71</a:t>
            </a:fld>
            <a:endParaRPr lang="en-US"/>
          </a:p>
        </p:txBody>
      </p:sp>
    </p:spTree>
    <p:extLst>
      <p:ext uri="{BB962C8B-B14F-4D97-AF65-F5344CB8AC3E}">
        <p14:creationId xmlns:p14="http://schemas.microsoft.com/office/powerpoint/2010/main" val="23340066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View </a:t>
            </a:r>
            <a:r>
              <a:rPr lang="en-US" dirty="0" smtClean="0"/>
              <a:t>Controller: Interaction in Web Development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72</a:t>
            </a:fld>
            <a:endParaRPr lang="en-US"/>
          </a:p>
        </p:txBody>
      </p:sp>
      <p:sp>
        <p:nvSpPr>
          <p:cNvPr id="5" name="Rectangle 4"/>
          <p:cNvSpPr/>
          <p:nvPr/>
        </p:nvSpPr>
        <p:spPr>
          <a:xfrm>
            <a:off x="4048175" y="1621185"/>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Controller</a:t>
            </a:r>
            <a:endParaRPr lang="en-US" dirty="0"/>
          </a:p>
        </p:txBody>
      </p:sp>
      <p:sp>
        <p:nvSpPr>
          <p:cNvPr id="7" name="Rectangle 6"/>
          <p:cNvSpPr/>
          <p:nvPr/>
        </p:nvSpPr>
        <p:spPr>
          <a:xfrm>
            <a:off x="1239863"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Model</a:t>
            </a:r>
          </a:p>
          <a:p>
            <a:pPr algn="ctr"/>
            <a:r>
              <a:rPr lang="en-US" dirty="0" smtClean="0"/>
              <a:t>(JSON, XML, </a:t>
            </a:r>
            <a:r>
              <a:rPr lang="en-US" dirty="0" err="1" smtClean="0"/>
              <a:t>Odata</a:t>
            </a:r>
            <a:r>
              <a:rPr lang="en-US" dirty="0" smtClean="0"/>
              <a:t>)</a:t>
            </a:r>
            <a:endParaRPr lang="en-US" dirty="0"/>
          </a:p>
        </p:txBody>
      </p:sp>
      <p:sp>
        <p:nvSpPr>
          <p:cNvPr id="9" name="Rectangle 8"/>
          <p:cNvSpPr/>
          <p:nvPr/>
        </p:nvSpPr>
        <p:spPr>
          <a:xfrm>
            <a:off x="6864871" y="4213473"/>
            <a:ext cx="2664296"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View</a:t>
            </a:r>
          </a:p>
          <a:p>
            <a:pPr algn="ctr"/>
            <a:r>
              <a:rPr lang="en-US" dirty="0" smtClean="0"/>
              <a:t>SAP Libraries</a:t>
            </a:r>
            <a:endParaRPr lang="en-US" dirty="0"/>
          </a:p>
        </p:txBody>
      </p:sp>
      <p:cxnSp>
        <p:nvCxnSpPr>
          <p:cNvPr id="11" name="Elbow Connector 10"/>
          <p:cNvCxnSpPr>
            <a:stCxn id="5" idx="3"/>
          </p:cNvCxnSpPr>
          <p:nvPr/>
        </p:nvCxnSpPr>
        <p:spPr>
          <a:xfrm>
            <a:off x="6712471"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rot="16200000" flipV="1">
            <a:off x="6019627" y="3250133"/>
            <a:ext cx="1529704"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5" idx="1"/>
          </p:cNvCxnSpPr>
          <p:nvPr/>
        </p:nvCxnSpPr>
        <p:spPr>
          <a:xfrm rot="10800000" flipV="1">
            <a:off x="2175967" y="2161245"/>
            <a:ext cx="1872208" cy="205222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5400000" flipH="1" flipV="1">
            <a:off x="3220083" y="3258901"/>
            <a:ext cx="1512168" cy="43204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88535" y="2161245"/>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2" name="TextBox 21"/>
          <p:cNvSpPr txBox="1"/>
          <p:nvPr/>
        </p:nvSpPr>
        <p:spPr>
          <a:xfrm>
            <a:off x="6026358" y="3503312"/>
            <a:ext cx="1948290" cy="415498"/>
          </a:xfrm>
          <a:prstGeom prst="rect">
            <a:avLst/>
          </a:prstGeom>
          <a:solidFill>
            <a:schemeClr val="tx1">
              <a:lumMod val="20000"/>
              <a:lumOff val="80000"/>
            </a:schemeClr>
          </a:solidFill>
        </p:spPr>
        <p:txBody>
          <a:bodyPr wrap="none" rtlCol="0">
            <a:spAutoFit/>
          </a:bodyPr>
          <a:lstStyle/>
          <a:p>
            <a:r>
              <a:rPr lang="en-US" dirty="0" smtClean="0"/>
              <a:t>User Interaction</a:t>
            </a:r>
            <a:endParaRPr lang="en-US" dirty="0"/>
          </a:p>
        </p:txBody>
      </p:sp>
      <p:sp>
        <p:nvSpPr>
          <p:cNvPr id="23" name="TextBox 22"/>
          <p:cNvSpPr txBox="1"/>
          <p:nvPr/>
        </p:nvSpPr>
        <p:spPr>
          <a:xfrm>
            <a:off x="2391991" y="2183279"/>
            <a:ext cx="987193" cy="415498"/>
          </a:xfrm>
          <a:prstGeom prst="rect">
            <a:avLst/>
          </a:prstGeom>
          <a:solidFill>
            <a:schemeClr val="tx1">
              <a:lumMod val="20000"/>
              <a:lumOff val="80000"/>
            </a:schemeClr>
          </a:solidFill>
        </p:spPr>
        <p:txBody>
          <a:bodyPr wrap="none" rtlCol="0">
            <a:spAutoFit/>
          </a:bodyPr>
          <a:lstStyle/>
          <a:p>
            <a:r>
              <a:rPr lang="en-US" dirty="0" smtClean="0"/>
              <a:t>Update</a:t>
            </a:r>
            <a:endParaRPr lang="en-US" dirty="0"/>
          </a:p>
        </p:txBody>
      </p:sp>
      <p:sp>
        <p:nvSpPr>
          <p:cNvPr id="24" name="TextBox 23"/>
          <p:cNvSpPr txBox="1"/>
          <p:nvPr/>
        </p:nvSpPr>
        <p:spPr>
          <a:xfrm>
            <a:off x="3184133" y="3503517"/>
            <a:ext cx="1470339" cy="415498"/>
          </a:xfrm>
          <a:prstGeom prst="rect">
            <a:avLst/>
          </a:prstGeom>
          <a:solidFill>
            <a:schemeClr val="tx1">
              <a:lumMod val="20000"/>
              <a:lumOff val="80000"/>
            </a:schemeClr>
          </a:solidFill>
        </p:spPr>
        <p:txBody>
          <a:bodyPr wrap="none" rtlCol="0">
            <a:spAutoFit/>
          </a:bodyPr>
          <a:lstStyle/>
          <a:p>
            <a:r>
              <a:rPr lang="en-US" dirty="0" smtClean="0"/>
              <a:t>Notification</a:t>
            </a:r>
            <a:endParaRPr lang="en-US" dirty="0"/>
          </a:p>
        </p:txBody>
      </p:sp>
    </p:spTree>
    <p:extLst>
      <p:ext uri="{BB962C8B-B14F-4D97-AF65-F5344CB8AC3E}">
        <p14:creationId xmlns:p14="http://schemas.microsoft.com/office/powerpoint/2010/main" val="296620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Resources</a:t>
            </a:r>
            <a:endParaRPr lang="en-US" dirty="0"/>
          </a:p>
        </p:txBody>
      </p:sp>
      <p:sp>
        <p:nvSpPr>
          <p:cNvPr id="3" name="Content Placeholder 2"/>
          <p:cNvSpPr>
            <a:spLocks noGrp="1"/>
          </p:cNvSpPr>
          <p:nvPr>
            <p:ph idx="1"/>
          </p:nvPr>
        </p:nvSpPr>
        <p:spPr/>
        <p:txBody>
          <a:bodyPr/>
          <a:lstStyle/>
          <a:p>
            <a:r>
              <a:rPr lang="en-US" dirty="0" smtClean="0"/>
              <a:t>On the previous slide various libraries are used in the Bootstrap area.</a:t>
            </a:r>
          </a:p>
          <a:p>
            <a:pPr lvl="1"/>
            <a:r>
              <a:rPr lang="en-US" dirty="0" smtClean="0"/>
              <a:t>Data-sap-</a:t>
            </a:r>
            <a:r>
              <a:rPr lang="en-US" dirty="0" err="1" smtClean="0"/>
              <a:t>ui</a:t>
            </a:r>
            <a:r>
              <a:rPr lang="en-US" dirty="0" smtClean="0"/>
              <a:t>-libs etc.</a:t>
            </a:r>
          </a:p>
          <a:p>
            <a:r>
              <a:rPr lang="en-US" dirty="0" smtClean="0"/>
              <a:t>When we discussed </a:t>
            </a:r>
            <a:r>
              <a:rPr lang="en-US" dirty="0" err="1" smtClean="0"/>
              <a:t>JQuery</a:t>
            </a:r>
            <a:r>
              <a:rPr lang="en-US" dirty="0" smtClean="0"/>
              <a:t>, we were actually discussing a series of libraries.</a:t>
            </a:r>
          </a:p>
          <a:p>
            <a:r>
              <a:rPr lang="en-US" dirty="0" smtClean="0"/>
              <a:t>SAPUI5 is divided into several UI and JavaScript libraries.</a:t>
            </a:r>
          </a:p>
          <a:p>
            <a:pPr lvl="1"/>
            <a:r>
              <a:rPr lang="en-US" dirty="0" err="1" smtClean="0"/>
              <a:t>Sap.ui.core</a:t>
            </a:r>
            <a:r>
              <a:rPr lang="en-US" dirty="0" smtClean="0"/>
              <a:t>, </a:t>
            </a:r>
            <a:r>
              <a:rPr lang="en-US" dirty="0" err="1" smtClean="0"/>
              <a:t>sap.ui.model</a:t>
            </a:r>
            <a:r>
              <a:rPr lang="en-US" dirty="0" smtClean="0"/>
              <a:t>, </a:t>
            </a:r>
            <a:r>
              <a:rPr lang="en-US" dirty="0" err="1" smtClean="0"/>
              <a:t>etc</a:t>
            </a:r>
            <a:r>
              <a:rPr lang="en-US" dirty="0" smtClean="0"/>
              <a:t>, </a:t>
            </a:r>
          </a:p>
          <a:p>
            <a:pPr lvl="1"/>
            <a:r>
              <a:rPr lang="en-US" dirty="0" smtClean="0"/>
              <a:t>a brief description of all the libraries can be found in this table: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30476567"/>
              </p:ext>
            </p:extLst>
          </p:nvPr>
        </p:nvGraphicFramePr>
        <p:xfrm>
          <a:off x="607045" y="3630931"/>
          <a:ext cx="9400729" cy="3520440"/>
        </p:xfrm>
        <a:graphic>
          <a:graphicData uri="http://schemas.openxmlformats.org/drawingml/2006/table">
            <a:tbl>
              <a:tblPr firstRow="1" bandRow="1">
                <a:tableStyleId>{5C22544A-7EE6-4342-B048-85BDC9FD1C3A}</a:tableStyleId>
              </a:tblPr>
              <a:tblGrid>
                <a:gridCol w="3562880"/>
                <a:gridCol w="5837849"/>
              </a:tblGrid>
              <a:tr h="370840">
                <a:tc>
                  <a:txBody>
                    <a:bodyPr/>
                    <a:lstStyle/>
                    <a:p>
                      <a:r>
                        <a:rPr lang="en-US" dirty="0" smtClean="0"/>
                        <a:t>Resource</a:t>
                      </a:r>
                      <a:endParaRPr lang="en-US" dirty="0"/>
                    </a:p>
                  </a:txBody>
                  <a:tcPr/>
                </a:tc>
                <a:tc>
                  <a:txBody>
                    <a:bodyPr/>
                    <a:lstStyle/>
                    <a:p>
                      <a:r>
                        <a:rPr lang="en-US" dirty="0" smtClean="0"/>
                        <a:t>Description</a:t>
                      </a:r>
                      <a:endParaRPr lang="en-US" dirty="0"/>
                    </a:p>
                  </a:txBody>
                  <a:tcPr/>
                </a:tc>
              </a:tr>
              <a:tr h="370840">
                <a:tc>
                  <a:txBody>
                    <a:bodyPr/>
                    <a:lstStyle/>
                    <a:p>
                      <a:r>
                        <a:rPr lang="en-US" dirty="0" smtClean="0"/>
                        <a:t>Sap-ui-core.js</a:t>
                      </a:r>
                      <a:endParaRPr lang="en-US" dirty="0"/>
                    </a:p>
                  </a:txBody>
                  <a:tcPr/>
                </a:tc>
                <a:tc>
                  <a:txBody>
                    <a:bodyPr/>
                    <a:lstStyle/>
                    <a:p>
                      <a:r>
                        <a:rPr lang="en-US" dirty="0" smtClean="0"/>
                        <a:t>Default resource: contains </a:t>
                      </a:r>
                      <a:r>
                        <a:rPr lang="en-US" dirty="0" err="1" smtClean="0"/>
                        <a:t>JQuery</a:t>
                      </a:r>
                      <a:r>
                        <a:rPr lang="en-US" dirty="0" smtClean="0"/>
                        <a:t>.</a:t>
                      </a:r>
                      <a:endParaRPr lang="en-US" dirty="0"/>
                    </a:p>
                  </a:txBody>
                  <a:tcPr/>
                </a:tc>
              </a:tr>
              <a:tr h="370840">
                <a:tc>
                  <a:txBody>
                    <a:bodyPr/>
                    <a:lstStyle/>
                    <a:p>
                      <a:r>
                        <a:rPr lang="en-US" dirty="0" smtClean="0"/>
                        <a:t>Sap-ui-core-lean.js</a:t>
                      </a:r>
                      <a:endParaRPr lang="en-US" dirty="0"/>
                    </a:p>
                  </a:txBody>
                  <a:tcPr/>
                </a:tc>
                <a:tc>
                  <a:txBody>
                    <a:bodyPr/>
                    <a:lstStyle/>
                    <a:p>
                      <a:r>
                        <a:rPr lang="en-US" dirty="0" smtClean="0"/>
                        <a:t>Similar to above, only a few components are loaded immediately</a:t>
                      </a:r>
                      <a:endParaRPr lang="en-US" dirty="0"/>
                    </a:p>
                  </a:txBody>
                  <a:tcPr/>
                </a:tc>
              </a:tr>
              <a:tr h="370840">
                <a:tc>
                  <a:txBody>
                    <a:bodyPr/>
                    <a:lstStyle/>
                    <a:p>
                      <a:r>
                        <a:rPr lang="en-US" dirty="0" smtClean="0"/>
                        <a:t>Sap-ui-core-all.js</a:t>
                      </a:r>
                      <a:endParaRPr lang="en-US" dirty="0"/>
                    </a:p>
                  </a:txBody>
                  <a:tcPr/>
                </a:tc>
                <a:tc>
                  <a:txBody>
                    <a:bodyPr/>
                    <a:lstStyle/>
                    <a:p>
                      <a:r>
                        <a:rPr lang="en-US" dirty="0" smtClean="0"/>
                        <a:t>Contains all SAPUI5 library resources</a:t>
                      </a:r>
                      <a:endParaRPr lang="en-US" dirty="0"/>
                    </a:p>
                  </a:txBody>
                  <a:tcPr/>
                </a:tc>
              </a:tr>
              <a:tr h="370840">
                <a:tc>
                  <a:txBody>
                    <a:bodyPr/>
                    <a:lstStyle/>
                    <a:p>
                      <a:r>
                        <a:rPr lang="en-US" dirty="0" smtClean="0"/>
                        <a:t>Sap/</a:t>
                      </a:r>
                      <a:r>
                        <a:rPr lang="en-US" dirty="0" err="1" smtClean="0"/>
                        <a:t>ui</a:t>
                      </a:r>
                      <a:r>
                        <a:rPr lang="en-US" dirty="0" smtClean="0"/>
                        <a:t>/core/library-preload.js</a:t>
                      </a:r>
                      <a:endParaRPr lang="en-US" dirty="0"/>
                    </a:p>
                  </a:txBody>
                  <a:tcPr/>
                </a:tc>
                <a:tc>
                  <a:txBody>
                    <a:bodyPr/>
                    <a:lstStyle/>
                    <a:p>
                      <a:r>
                        <a:rPr lang="en-US" dirty="0" smtClean="0"/>
                        <a:t>Similar to above,</a:t>
                      </a:r>
                      <a:r>
                        <a:rPr lang="en-US" baseline="0" dirty="0" smtClean="0"/>
                        <a:t> but individual components are parsed as required</a:t>
                      </a:r>
                      <a:endParaRPr lang="en-US" dirty="0"/>
                    </a:p>
                  </a:txBody>
                  <a:tcPr/>
                </a:tc>
              </a:tr>
              <a:tr h="370840">
                <a:tc>
                  <a:txBody>
                    <a:bodyPr/>
                    <a:lstStyle/>
                    <a:p>
                      <a:r>
                        <a:rPr lang="en-US" dirty="0" smtClean="0"/>
                        <a:t>Sap-ui5.js</a:t>
                      </a:r>
                      <a:endParaRPr lang="en-US" dirty="0"/>
                    </a:p>
                  </a:txBody>
                  <a:tcPr/>
                </a:tc>
                <a:tc>
                  <a:txBody>
                    <a:bodyPr/>
                    <a:lstStyle/>
                    <a:p>
                      <a:r>
                        <a:rPr lang="en-US" dirty="0" smtClean="0"/>
                        <a:t>All </a:t>
                      </a:r>
                      <a:r>
                        <a:rPr lang="en-US" dirty="0" err="1" smtClean="0"/>
                        <a:t>javascript</a:t>
                      </a:r>
                      <a:r>
                        <a:rPr lang="en-US" dirty="0" smtClean="0"/>
                        <a:t> modules</a:t>
                      </a:r>
                      <a:endParaRPr lang="en-US" dirty="0"/>
                    </a:p>
                  </a:txBody>
                  <a:tcPr/>
                </a:tc>
              </a:tr>
              <a:tr h="370840">
                <a:tc>
                  <a:txBody>
                    <a:bodyPr/>
                    <a:lstStyle/>
                    <a:p>
                      <a:r>
                        <a:rPr lang="en-US" dirty="0" smtClean="0"/>
                        <a:t>Sap-ui-custom*.js</a:t>
                      </a:r>
                      <a:endParaRPr lang="en-US" dirty="0"/>
                    </a:p>
                  </a:txBody>
                  <a:tcPr/>
                </a:tc>
                <a:tc>
                  <a:txBody>
                    <a:bodyPr/>
                    <a:lstStyle/>
                    <a:p>
                      <a:r>
                        <a:rPr lang="en-US" dirty="0" smtClean="0"/>
                        <a:t>Reserved</a:t>
                      </a:r>
                      <a:r>
                        <a:rPr lang="en-US" baseline="0" dirty="0" smtClean="0"/>
                        <a:t> namespace for customer development</a:t>
                      </a:r>
                      <a:endParaRPr lang="en-US" dirty="0"/>
                    </a:p>
                  </a:txBody>
                  <a:tcPr/>
                </a:tc>
              </a:tr>
            </a:tbl>
          </a:graphicData>
        </a:graphic>
      </p:graphicFrame>
    </p:spTree>
    <p:extLst>
      <p:ext uri="{BB962C8B-B14F-4D97-AF65-F5344CB8AC3E}">
        <p14:creationId xmlns:p14="http://schemas.microsoft.com/office/powerpoint/2010/main" val="39750049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6: application in MVC form</a:t>
            </a:r>
            <a:endParaRPr lang="en-US" dirty="0"/>
          </a:p>
        </p:txBody>
      </p:sp>
      <p:sp>
        <p:nvSpPr>
          <p:cNvPr id="3" name="Content Placeholder 2"/>
          <p:cNvSpPr>
            <a:spLocks noGrp="1"/>
          </p:cNvSpPr>
          <p:nvPr>
            <p:ph idx="1"/>
          </p:nvPr>
        </p:nvSpPr>
        <p:spPr/>
        <p:txBody>
          <a:bodyPr/>
          <a:lstStyle/>
          <a:p>
            <a:r>
              <a:rPr lang="en-US" dirty="0" smtClean="0"/>
              <a:t>In this application you will create an application with three different files that work together:</a:t>
            </a:r>
          </a:p>
          <a:p>
            <a:pPr lvl="1"/>
            <a:r>
              <a:rPr lang="en-US" dirty="0" smtClean="0"/>
              <a:t>The index or HTML page</a:t>
            </a:r>
          </a:p>
          <a:p>
            <a:pPr lvl="2"/>
            <a:r>
              <a:rPr lang="en-US" dirty="0" smtClean="0"/>
              <a:t>This page contains all the elements of the application, in this example your HTML page will contain one application that consist of one view or page.</a:t>
            </a:r>
          </a:p>
          <a:p>
            <a:pPr lvl="1"/>
            <a:r>
              <a:rPr lang="en-US" dirty="0" smtClean="0"/>
              <a:t>The View</a:t>
            </a:r>
          </a:p>
          <a:p>
            <a:pPr lvl="2"/>
            <a:r>
              <a:rPr lang="en-US" dirty="0" smtClean="0"/>
              <a:t>The view is a </a:t>
            </a:r>
            <a:r>
              <a:rPr lang="en-US" dirty="0" err="1" smtClean="0"/>
              <a:t>javascript</a:t>
            </a:r>
            <a:r>
              <a:rPr lang="en-US" dirty="0" smtClean="0"/>
              <a:t> file that is called from the HTML file, the view creates and returns the contents of a view of page to be displayed.</a:t>
            </a:r>
          </a:p>
          <a:p>
            <a:pPr lvl="1"/>
            <a:r>
              <a:rPr lang="en-US" dirty="0" smtClean="0"/>
              <a:t>The Controller</a:t>
            </a:r>
          </a:p>
          <a:p>
            <a:pPr lvl="2"/>
            <a:r>
              <a:rPr lang="en-US" dirty="0" smtClean="0"/>
              <a:t>The controller serves as an event handler this is where all the event handling functions is defined, the event handling functions is </a:t>
            </a:r>
            <a:r>
              <a:rPr lang="en-US" dirty="0" err="1" smtClean="0"/>
              <a:t>refered</a:t>
            </a:r>
            <a:r>
              <a:rPr lang="en-US" dirty="0" smtClean="0"/>
              <a:t> to as </a:t>
            </a:r>
            <a:r>
              <a:rPr lang="en-US" dirty="0" err="1" smtClean="0"/>
              <a:t>oController.functionname</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74</a:t>
            </a:fld>
            <a:endParaRPr lang="en-US"/>
          </a:p>
        </p:txBody>
      </p:sp>
    </p:spTree>
    <p:extLst>
      <p:ext uri="{BB962C8B-B14F-4D97-AF65-F5344CB8AC3E}">
        <p14:creationId xmlns:p14="http://schemas.microsoft.com/office/powerpoint/2010/main" val="122476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 page of an SAP application:</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75</a:t>
            </a:fld>
            <a:endParaRPr lang="en-US"/>
          </a:p>
        </p:txBody>
      </p:sp>
      <p:pic>
        <p:nvPicPr>
          <p:cNvPr id="1026" name="Picture 2"/>
          <p:cNvPicPr>
            <a:picLocks noChangeAspect="1" noChangeArrowheads="1"/>
          </p:cNvPicPr>
          <p:nvPr/>
        </p:nvPicPr>
        <p:blipFill rotWithShape="1">
          <a:blip>
            <a:extLst>
              <a:ext uri="{28A0092B-C50C-407E-A947-70E740481C1C}">
                <a14:useLocalDpi xmlns:a14="http://schemas.microsoft.com/office/drawing/2010/main" val="0"/>
              </a:ext>
            </a:extLst>
          </a:blip>
          <a:srcRect l="25333" t="11200" r="25333" b="33333"/>
          <a:stretch/>
        </p:blipFill>
        <p:spPr bwMode="auto">
          <a:xfrm>
            <a:off x="696118" y="1403619"/>
            <a:ext cx="7384506" cy="51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36126" y="3002573"/>
            <a:ext cx="1256562"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Bootstrap</a:t>
            </a:r>
            <a:endParaRPr lang="en-US" dirty="0"/>
          </a:p>
        </p:txBody>
      </p:sp>
      <p:sp>
        <p:nvSpPr>
          <p:cNvPr id="7" name="TextBox 6"/>
          <p:cNvSpPr txBox="1"/>
          <p:nvPr/>
        </p:nvSpPr>
        <p:spPr>
          <a:xfrm>
            <a:off x="5992391" y="4357489"/>
            <a:ext cx="142064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Application</a:t>
            </a:r>
            <a:endParaRPr lang="en-US" dirty="0"/>
          </a:p>
        </p:txBody>
      </p:sp>
      <p:sp>
        <p:nvSpPr>
          <p:cNvPr id="8" name="TextBox 7"/>
          <p:cNvSpPr txBox="1"/>
          <p:nvPr/>
        </p:nvSpPr>
        <p:spPr>
          <a:xfrm>
            <a:off x="4619773" y="5581625"/>
            <a:ext cx="995465"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smtClean="0"/>
              <a:t>UI Area</a:t>
            </a:r>
            <a:endParaRPr lang="en-US" dirty="0"/>
          </a:p>
        </p:txBody>
      </p:sp>
    </p:spTree>
    <p:extLst>
      <p:ext uri="{BB962C8B-B14F-4D97-AF65-F5344CB8AC3E}">
        <p14:creationId xmlns:p14="http://schemas.microsoft.com/office/powerpoint/2010/main" val="33333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Theming</a:t>
            </a:r>
            <a:endParaRPr lang="en-US" dirty="0"/>
          </a:p>
        </p:txBody>
      </p:sp>
      <p:sp>
        <p:nvSpPr>
          <p:cNvPr id="3" name="Content Placeholder 2"/>
          <p:cNvSpPr>
            <a:spLocks noGrp="1"/>
          </p:cNvSpPr>
          <p:nvPr>
            <p:ph idx="1"/>
          </p:nvPr>
        </p:nvSpPr>
        <p:spPr/>
        <p:txBody>
          <a:bodyPr/>
          <a:lstStyle/>
          <a:p>
            <a:r>
              <a:rPr lang="en-US" dirty="0" smtClean="0"/>
              <a:t>In the bootstrap area, the following line appear: data-sap-</a:t>
            </a:r>
            <a:r>
              <a:rPr lang="en-US" dirty="0" err="1" smtClean="0"/>
              <a:t>ui</a:t>
            </a:r>
            <a:r>
              <a:rPr lang="en-US" dirty="0" smtClean="0"/>
              <a:t>-theme</a:t>
            </a:r>
            <a:r>
              <a:rPr lang="en-US" dirty="0"/>
              <a:t>=</a:t>
            </a:r>
            <a:r>
              <a:rPr lang="en-US" i="1" dirty="0"/>
              <a:t>"</a:t>
            </a:r>
            <a:r>
              <a:rPr lang="en-US" i="1" dirty="0" err="1" smtClean="0"/>
              <a:t>sap_bluecrystal</a:t>
            </a:r>
            <a:r>
              <a:rPr lang="en-US" i="1" dirty="0" smtClean="0"/>
              <a:t>“</a:t>
            </a:r>
          </a:p>
          <a:p>
            <a:pPr lvl="1"/>
            <a:r>
              <a:rPr lang="en-US" i="1" dirty="0" smtClean="0"/>
              <a:t>This is one of the standard themes provided by sap.</a:t>
            </a:r>
          </a:p>
          <a:p>
            <a:pPr lvl="1"/>
            <a:r>
              <a:rPr lang="en-US" i="1" dirty="0" smtClean="0"/>
              <a:t>Another example of a sap theme is </a:t>
            </a:r>
            <a:r>
              <a:rPr lang="en-US" i="1" dirty="0" err="1" smtClean="0"/>
              <a:t>sap_mvi</a:t>
            </a:r>
            <a:r>
              <a:rPr lang="en-US" i="1" dirty="0" smtClean="0"/>
              <a:t> which is only available for mobile applications.</a:t>
            </a:r>
          </a:p>
          <a:p>
            <a:pPr lvl="1"/>
            <a:endParaRPr lang="en-US" i="1" dirty="0" smtClean="0"/>
          </a:p>
          <a:p>
            <a:r>
              <a:rPr lang="en-US" dirty="0" smtClean="0"/>
              <a:t>To change the theme of a page with the following code:</a:t>
            </a:r>
          </a:p>
          <a:p>
            <a:pPr lvl="1"/>
            <a:r>
              <a:rPr lang="en-US" dirty="0" err="1" smtClean="0"/>
              <a:t>sap.ui.getCore</a:t>
            </a:r>
            <a:r>
              <a:rPr lang="en-US" dirty="0"/>
              <a:t>().</a:t>
            </a:r>
            <a:r>
              <a:rPr lang="en-US" dirty="0" err="1"/>
              <a:t>applyTheme</a:t>
            </a:r>
            <a:r>
              <a:rPr lang="en-US" dirty="0"/>
              <a:t>("</a:t>
            </a:r>
            <a:r>
              <a:rPr lang="en-US" dirty="0" err="1"/>
              <a:t>sap_goldreflection</a:t>
            </a:r>
            <a:r>
              <a:rPr lang="en-US" dirty="0"/>
              <a:t>");</a:t>
            </a:r>
          </a:p>
        </p:txBody>
      </p:sp>
      <p:sp>
        <p:nvSpPr>
          <p:cNvPr id="4" name="Slide Number Placeholder 3"/>
          <p:cNvSpPr>
            <a:spLocks noGrp="1"/>
          </p:cNvSpPr>
          <p:nvPr>
            <p:ph type="sldNum" sz="quarter" idx="12"/>
          </p:nvPr>
        </p:nvSpPr>
        <p:spPr/>
        <p:txBody>
          <a:bodyPr/>
          <a:lstStyle/>
          <a:p>
            <a:fld id="{F54C19C2-EEC0-5741-9456-6D74EC6E4EB9}" type="slidenum">
              <a:rPr lang="en-US" smtClean="0"/>
              <a:pPr/>
              <a:t>76</a:t>
            </a:fld>
            <a:endParaRPr lang="en-US"/>
          </a:p>
        </p:txBody>
      </p:sp>
    </p:spTree>
    <p:extLst>
      <p:ext uri="{BB962C8B-B14F-4D97-AF65-F5344CB8AC3E}">
        <p14:creationId xmlns:p14="http://schemas.microsoft.com/office/powerpoint/2010/main" val="3987343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Application</a:t>
            </a:r>
            <a:endParaRPr lang="en-US" dirty="0"/>
          </a:p>
        </p:txBody>
      </p:sp>
      <p:sp>
        <p:nvSpPr>
          <p:cNvPr id="3" name="Content Placeholder 2"/>
          <p:cNvSpPr>
            <a:spLocks noGrp="1"/>
          </p:cNvSpPr>
          <p:nvPr>
            <p:ph idx="1"/>
          </p:nvPr>
        </p:nvSpPr>
        <p:spPr/>
        <p:txBody>
          <a:bodyPr/>
          <a:lstStyle/>
          <a:p>
            <a:r>
              <a:rPr lang="en-US" dirty="0" smtClean="0"/>
              <a:t>The first line of the application defines where the files of your application is contained under the </a:t>
            </a:r>
            <a:r>
              <a:rPr lang="en-US" dirty="0" err="1" smtClean="0"/>
              <a:t>WebContent</a:t>
            </a:r>
            <a:r>
              <a:rPr lang="en-US" dirty="0" smtClean="0"/>
              <a:t> folder, in this case it is contained in the sui5_demo file, the files created in you workspace would look like this:</a:t>
            </a:r>
          </a:p>
          <a:p>
            <a:pPr lvl="1"/>
            <a:endParaRPr lang="en-US" dirty="0" smtClean="0"/>
          </a:p>
          <a:p>
            <a:pPr lvl="1"/>
            <a:endParaRPr lang="en-US" dirty="0"/>
          </a:p>
          <a:p>
            <a:pPr lvl="1"/>
            <a:endParaRPr lang="en-US" dirty="0" smtClean="0"/>
          </a:p>
          <a:p>
            <a:pPr lvl="1"/>
            <a:r>
              <a:rPr lang="en-US" dirty="0" smtClean="0"/>
              <a:t>The contents of </a:t>
            </a:r>
            <a:r>
              <a:rPr lang="en-US" dirty="0" err="1" smtClean="0"/>
              <a:t>WebContent</a:t>
            </a:r>
            <a:r>
              <a:rPr lang="en-US" dirty="0" smtClean="0"/>
              <a:t>:</a:t>
            </a:r>
          </a:p>
          <a:p>
            <a:pPr lvl="1"/>
            <a:endParaRPr lang="en-US" dirty="0"/>
          </a:p>
          <a:p>
            <a:pPr lvl="1"/>
            <a:endParaRPr lang="en-US" dirty="0" smtClean="0"/>
          </a:p>
          <a:p>
            <a:r>
              <a:rPr lang="en-US" dirty="0" smtClean="0"/>
              <a:t>The second line is where you create your application, </a:t>
            </a:r>
            <a:r>
              <a:rPr lang="en-US" dirty="0" err="1" smtClean="0"/>
              <a:t>sap.m.App</a:t>
            </a:r>
            <a:r>
              <a:rPr lang="en-US" dirty="0" smtClean="0"/>
              <a:t>.()</a:t>
            </a:r>
          </a:p>
          <a:p>
            <a:pPr lvl="1"/>
            <a:r>
              <a:rPr lang="en-US" dirty="0" smtClean="0"/>
              <a:t>Within you application definition you can define some settings.</a:t>
            </a:r>
          </a:p>
          <a:p>
            <a:pPr lvl="2"/>
            <a:r>
              <a:rPr lang="en-US" dirty="0" smtClean="0"/>
              <a:t>In this case the setting of the initial page was set(the id of the page is used as the parameter).</a:t>
            </a:r>
          </a:p>
          <a:p>
            <a:pPr lvl="2"/>
            <a:r>
              <a:rPr lang="en-US" dirty="0" smtClean="0"/>
              <a:t>Note that the settings are in JSON format.</a:t>
            </a:r>
          </a:p>
          <a:p>
            <a:pPr lvl="2"/>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77</a:t>
            </a:fld>
            <a:endParaRPr lang="en-US"/>
          </a:p>
        </p:txBody>
      </p:sp>
      <p:pic>
        <p:nvPicPr>
          <p:cNvPr id="2051" name="Picture 3"/>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208414" y="2042015"/>
            <a:ext cx="1675631" cy="163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593025" y="3421385"/>
            <a:ext cx="13906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831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Page or View</a:t>
            </a:r>
            <a:endParaRPr lang="en-US" dirty="0"/>
          </a:p>
        </p:txBody>
      </p:sp>
      <p:sp>
        <p:nvSpPr>
          <p:cNvPr id="3" name="Content Placeholder 2"/>
          <p:cNvSpPr>
            <a:spLocks noGrp="1"/>
          </p:cNvSpPr>
          <p:nvPr>
            <p:ph idx="1"/>
          </p:nvPr>
        </p:nvSpPr>
        <p:spPr/>
        <p:txBody>
          <a:bodyPr/>
          <a:lstStyle/>
          <a:p>
            <a:r>
              <a:rPr lang="en-US" dirty="0" smtClean="0"/>
              <a:t>After the application is defined, you can create a page:</a:t>
            </a:r>
          </a:p>
          <a:p>
            <a:pPr lvl="1"/>
            <a:r>
              <a:rPr lang="en-US" dirty="0" err="1" smtClean="0"/>
              <a:t>Sap.ui.view</a:t>
            </a:r>
            <a:r>
              <a:rPr lang="en-US" dirty="0" smtClean="0"/>
              <a:t> allows you to create a view or page.</a:t>
            </a:r>
          </a:p>
          <a:p>
            <a:pPr lvl="1"/>
            <a:r>
              <a:rPr lang="en-US" dirty="0" smtClean="0"/>
              <a:t>The parameters to be set in the definition of a new page:</a:t>
            </a:r>
          </a:p>
          <a:p>
            <a:pPr lvl="2"/>
            <a:r>
              <a:rPr lang="en-US" dirty="0" smtClean="0"/>
              <a:t>The page id, the id allows the page to be referenced in the application.</a:t>
            </a:r>
          </a:p>
          <a:p>
            <a:pPr lvl="2"/>
            <a:r>
              <a:rPr lang="en-US" dirty="0" smtClean="0"/>
              <a:t>The view name, this name can be found at the top of your controller or view file, it is usually the </a:t>
            </a:r>
            <a:r>
              <a:rPr lang="en-US" dirty="0" err="1" smtClean="0"/>
              <a:t>applicationname.givenpagename</a:t>
            </a:r>
            <a:r>
              <a:rPr lang="en-US" dirty="0" smtClean="0"/>
              <a:t>.</a:t>
            </a:r>
          </a:p>
          <a:p>
            <a:pPr lvl="2"/>
            <a:r>
              <a:rPr lang="en-US" dirty="0" smtClean="0"/>
              <a:t>The type of page usually sap.ui.core.mvc.ViewType.JS</a:t>
            </a:r>
          </a:p>
          <a:p>
            <a:pPr lvl="1"/>
            <a:r>
              <a:rPr lang="en-US" dirty="0" smtClean="0"/>
              <a:t>The .</a:t>
            </a:r>
            <a:r>
              <a:rPr lang="en-US" dirty="0" err="1" smtClean="0"/>
              <a:t>addPage</a:t>
            </a:r>
            <a:r>
              <a:rPr lang="en-US" dirty="0" smtClean="0"/>
              <a:t> method allows you to add a page to the application from outside the application definition.</a:t>
            </a:r>
          </a:p>
          <a:p>
            <a:pPr lvl="1"/>
            <a:r>
              <a:rPr lang="en-US" dirty="0" smtClean="0"/>
              <a:t>The .</a:t>
            </a:r>
            <a:r>
              <a:rPr lang="en-US" dirty="0" err="1" smtClean="0"/>
              <a:t>placeAt</a:t>
            </a:r>
            <a:r>
              <a:rPr lang="en-US" dirty="0" smtClean="0"/>
              <a:t>(); method specifies where the application should be placed in the web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78</a:t>
            </a:fld>
            <a:endParaRPr lang="en-US"/>
          </a:p>
        </p:txBody>
      </p:sp>
      <p:pic>
        <p:nvPicPr>
          <p:cNvPr id="3074"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023839" y="5077569"/>
            <a:ext cx="7776864" cy="149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92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FIORI ARCHITECTURE</a:t>
            </a:r>
            <a:endParaRPr lang="en-ZA" dirty="0"/>
          </a:p>
        </p:txBody>
      </p:sp>
      <p:pic>
        <p:nvPicPr>
          <p:cNvPr id="4" name="Picture 3"/>
          <p:cNvPicPr>
            <a:picLocks noChangeAspect="1"/>
          </p:cNvPicPr>
          <p:nvPr/>
        </p:nvPicPr>
        <p:blipFill>
          <a:blip r:embed="rId2"/>
          <a:stretch>
            <a:fillRect/>
          </a:stretch>
        </p:blipFill>
        <p:spPr>
          <a:xfrm>
            <a:off x="1311871" y="1413234"/>
            <a:ext cx="6012566" cy="5158367"/>
          </a:xfrm>
          <a:prstGeom prst="rect">
            <a:avLst/>
          </a:prstGeom>
        </p:spPr>
      </p:pic>
      <p:pic>
        <p:nvPicPr>
          <p:cNvPr id="5" name="Picture 2" descr="http://intranet.caramuru.com/oui/resources/sap/ui/core/mimes/logo/icotxt_white_220x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4637" y="1885848"/>
            <a:ext cx="2310871" cy="75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3137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 (page)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79</a:t>
            </a:fld>
            <a:endParaRPr lang="en-US"/>
          </a:p>
        </p:txBody>
      </p:sp>
      <p:pic>
        <p:nvPicPr>
          <p:cNvPr id="5" name="Content Placeholder 4"/>
          <p:cNvPicPr>
            <a:picLocks noGrp="1"/>
          </p:cNvPicPr>
          <p:nvPr>
            <p:ph idx="1"/>
          </p:nvPr>
        </p:nvPicPr>
        <p:blipFill rotWithShape="1">
          <a:blip r:embed="rId2"/>
          <a:srcRect l="25321" t="10256" r="25641" b="44103"/>
          <a:stretch/>
        </p:blipFill>
        <p:spPr bwMode="auto">
          <a:xfrm>
            <a:off x="951831" y="1419227"/>
            <a:ext cx="8496944" cy="4810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14528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View(page): Create content</a:t>
            </a:r>
            <a:endParaRPr lang="en-US" dirty="0"/>
          </a:p>
        </p:txBody>
      </p:sp>
      <p:sp>
        <p:nvSpPr>
          <p:cNvPr id="3" name="Content Placeholder 2"/>
          <p:cNvSpPr>
            <a:spLocks noGrp="1"/>
          </p:cNvSpPr>
          <p:nvPr>
            <p:ph idx="1"/>
          </p:nvPr>
        </p:nvSpPr>
        <p:spPr/>
        <p:txBody>
          <a:bodyPr>
            <a:normAutofit lnSpcReduction="10000"/>
          </a:bodyPr>
          <a:lstStyle/>
          <a:p>
            <a:r>
              <a:rPr lang="en-US" dirty="0" smtClean="0"/>
              <a:t>The function </a:t>
            </a:r>
            <a:r>
              <a:rPr lang="en-US" dirty="0" err="1" smtClean="0"/>
              <a:t>CreateContent</a:t>
            </a:r>
            <a:r>
              <a:rPr lang="en-US" dirty="0" smtClean="0"/>
              <a:t> in the view file returns a page to the html file that would be displayed.</a:t>
            </a:r>
          </a:p>
          <a:p>
            <a:r>
              <a:rPr lang="en-US" dirty="0" smtClean="0"/>
              <a:t>The parameters of the Page can be set within the definition of the page, this can include  the title, scrolling options and the content of the page.</a:t>
            </a:r>
          </a:p>
          <a:p>
            <a:r>
              <a:rPr lang="en-US" dirty="0" smtClean="0"/>
              <a:t>To add an element to the page, the element can be defined in the </a:t>
            </a:r>
            <a:r>
              <a:rPr lang="en-US" dirty="0" err="1" smtClean="0"/>
              <a:t>CreateContent</a:t>
            </a:r>
            <a:r>
              <a:rPr lang="en-US" dirty="0" smtClean="0"/>
              <a:t> function and then positioned within the content of the page.</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a:t>
            </a:r>
            <a:r>
              <a:rPr lang="en-US" b="1" dirty="0" err="1">
                <a:latin typeface="Microsoft Yi Baiti" pitchFamily="66" charset="0"/>
                <a:ea typeface="Microsoft Yi Baiti" pitchFamily="66" charset="0"/>
              </a:rPr>
              <a:t>aButton</a:t>
            </a:r>
            <a:r>
              <a:rPr lang="en-US" b="1" dirty="0">
                <a:latin typeface="Microsoft Yi Baiti" pitchFamily="66" charset="0"/>
                <a:ea typeface="Microsoft Yi Baiti" pitchFamily="66" charset="0"/>
              </a:rPr>
              <a:t> = new </a:t>
            </a:r>
            <a:r>
              <a:rPr lang="en-US" b="1" dirty="0" err="1">
                <a:latin typeface="Microsoft Yi Baiti" pitchFamily="66" charset="0"/>
                <a:ea typeface="Microsoft Yi Baiti" pitchFamily="66" charset="0"/>
              </a:rPr>
              <a:t>sap.m.Button</a:t>
            </a:r>
            <a:r>
              <a:rPr lang="en-US" b="1" dirty="0">
                <a:latin typeface="Microsoft Yi Baiti" pitchFamily="66" charset="0"/>
                <a:ea typeface="Microsoft Yi Baiti" pitchFamily="66" charset="0"/>
              </a:rPr>
              <a:t>();</a:t>
            </a:r>
          </a:p>
          <a:p>
            <a:pPr lvl="1"/>
            <a:r>
              <a:rPr lang="en-US" dirty="0" err="1">
                <a:latin typeface="Microsoft Yi Baiti" pitchFamily="66" charset="0"/>
                <a:ea typeface="Microsoft Yi Baiti" pitchFamily="66" charset="0"/>
              </a:rPr>
              <a:t>aButton.setText</a:t>
            </a:r>
            <a:r>
              <a:rPr lang="en-US" dirty="0">
                <a:latin typeface="Microsoft Yi Baiti" pitchFamily="66" charset="0"/>
                <a:ea typeface="Microsoft Yi Baiti" pitchFamily="66" charset="0"/>
              </a:rPr>
              <a:t>("click this button</a:t>
            </a:r>
            <a:r>
              <a:rPr lang="en-US" dirty="0" smtClean="0">
                <a:latin typeface="Microsoft Yi Baiti" pitchFamily="66" charset="0"/>
                <a:ea typeface="Microsoft Yi Baiti" pitchFamily="66" charset="0"/>
              </a:rPr>
              <a:t>");</a:t>
            </a:r>
          </a:p>
          <a:p>
            <a:pPr lvl="1"/>
            <a:r>
              <a:rPr lang="en-US" b="1" dirty="0" err="1">
                <a:latin typeface="Microsoft Yi Baiti" pitchFamily="66" charset="0"/>
                <a:ea typeface="Microsoft Yi Baiti" pitchFamily="66" charset="0"/>
              </a:rPr>
              <a:t>var</a:t>
            </a:r>
            <a:r>
              <a:rPr lang="en-US" b="1" dirty="0">
                <a:latin typeface="Microsoft Yi Baiti" pitchFamily="66" charset="0"/>
                <a:ea typeface="Microsoft Yi Baiti" pitchFamily="66" charset="0"/>
              </a:rPr>
              <a:t> page1 = new </a:t>
            </a:r>
            <a:r>
              <a:rPr lang="en-US" b="1" dirty="0" err="1">
                <a:latin typeface="Microsoft Yi Baiti" pitchFamily="66" charset="0"/>
                <a:ea typeface="Microsoft Yi Baiti" pitchFamily="66" charset="0"/>
              </a:rPr>
              <a:t>sap.m.Page</a:t>
            </a:r>
            <a:r>
              <a:rPr lang="en-US" b="1" dirty="0">
                <a:latin typeface="Microsoft Yi Baiti" pitchFamily="66" charset="0"/>
                <a:ea typeface="Microsoft Yi Baiti" pitchFamily="66" charset="0"/>
              </a:rPr>
              <a:t>({</a:t>
            </a:r>
          </a:p>
          <a:p>
            <a:pPr lvl="2"/>
            <a:r>
              <a:rPr lang="en-US" dirty="0">
                <a:latin typeface="Microsoft Yi Baiti" pitchFamily="66" charset="0"/>
                <a:ea typeface="Microsoft Yi Baiti" pitchFamily="66" charset="0"/>
              </a:rPr>
              <a:t>title: "Categories",</a:t>
            </a:r>
          </a:p>
          <a:p>
            <a:pPr lvl="2"/>
            <a:r>
              <a:rPr lang="en-US" dirty="0" err="1">
                <a:latin typeface="Microsoft Yi Baiti" pitchFamily="66" charset="0"/>
                <a:ea typeface="Microsoft Yi Baiti" pitchFamily="66" charset="0"/>
              </a:rPr>
              <a:t>enableScrolling</a:t>
            </a:r>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true,</a:t>
            </a:r>
          </a:p>
          <a:p>
            <a:pPr lvl="2"/>
            <a:r>
              <a:rPr lang="en-US" dirty="0">
                <a:latin typeface="Microsoft Yi Baiti" pitchFamily="66" charset="0"/>
                <a:ea typeface="Microsoft Yi Baiti" pitchFamily="66" charset="0"/>
              </a:rPr>
              <a:t>content: [</a:t>
            </a:r>
          </a:p>
          <a:p>
            <a:pPr lvl="2"/>
            <a:r>
              <a:rPr lang="en-US" dirty="0">
                <a:latin typeface="Microsoft Yi Baiti" pitchFamily="66" charset="0"/>
                <a:ea typeface="Microsoft Yi Baiti" pitchFamily="66" charset="0"/>
              </a:rPr>
              <a:t>          </a:t>
            </a:r>
            <a:r>
              <a:rPr lang="en-US" dirty="0" err="1">
                <a:latin typeface="Microsoft Yi Baiti" pitchFamily="66" charset="0"/>
                <a:ea typeface="Microsoft Yi Baiti" pitchFamily="66" charset="0"/>
              </a:rPr>
              <a:t>aButton</a:t>
            </a:r>
            <a:r>
              <a:rPr lang="en-US" dirty="0" smtClean="0">
                <a:latin typeface="Microsoft Yi Baiti" pitchFamily="66" charset="0"/>
                <a:ea typeface="Microsoft Yi Baiti" pitchFamily="66" charset="0"/>
              </a:rPr>
              <a:t>,</a:t>
            </a:r>
          </a:p>
          <a:p>
            <a:pPr lvl="2"/>
            <a:r>
              <a:rPr lang="en-US" dirty="0" smtClean="0">
                <a:latin typeface="Microsoft Yi Baiti" pitchFamily="66" charset="0"/>
                <a:ea typeface="Microsoft Yi Baiti" pitchFamily="66" charset="0"/>
              </a:rPr>
              <a:t>]</a:t>
            </a:r>
            <a:endParaRPr lang="en-US" dirty="0">
              <a:latin typeface="Microsoft Yi Baiti" pitchFamily="66" charset="0"/>
              <a:ea typeface="Microsoft Yi Baiti" pitchFamily="66" charset="0"/>
            </a:endParaRPr>
          </a:p>
          <a:p>
            <a:pPr lvl="2"/>
            <a:r>
              <a:rPr lang="en-US" dirty="0">
                <a:latin typeface="Microsoft Yi Baiti" pitchFamily="66" charset="0"/>
                <a:ea typeface="Microsoft Yi Baiti" pitchFamily="66" charset="0"/>
              </a:rPr>
              <a:t>});</a:t>
            </a:r>
          </a:p>
          <a:p>
            <a:pPr lvl="1"/>
            <a:r>
              <a:rPr lang="en-US" dirty="0">
                <a:latin typeface="Microsoft Yi Baiti" pitchFamily="66" charset="0"/>
                <a:ea typeface="Microsoft Yi Baiti" pitchFamily="66" charset="0"/>
              </a:rPr>
              <a:t> </a:t>
            </a:r>
            <a:r>
              <a:rPr lang="en-US" b="1" dirty="0">
                <a:latin typeface="Microsoft Yi Baiti" pitchFamily="66" charset="0"/>
                <a:ea typeface="Microsoft Yi Baiti" pitchFamily="66" charset="0"/>
              </a:rPr>
              <a:t>return page1;</a:t>
            </a:r>
            <a:endParaRPr lang="en-US" dirty="0">
              <a:latin typeface="Microsoft Yi Baiti" pitchFamily="66" charset="0"/>
              <a:ea typeface="Microsoft Yi Baiti" pitchFamily="66" charset="0"/>
            </a:endParaRPr>
          </a:p>
        </p:txBody>
      </p:sp>
      <p:sp>
        <p:nvSpPr>
          <p:cNvPr id="4" name="Slide Number Placeholder 3"/>
          <p:cNvSpPr>
            <a:spLocks noGrp="1"/>
          </p:cNvSpPr>
          <p:nvPr>
            <p:ph type="sldNum" sz="quarter" idx="12"/>
          </p:nvPr>
        </p:nvSpPr>
        <p:spPr/>
        <p:txBody>
          <a:bodyPr/>
          <a:lstStyle/>
          <a:p>
            <a:fld id="{F54C19C2-EEC0-5741-9456-6D74EC6E4EB9}" type="slidenum">
              <a:rPr lang="en-US" smtClean="0"/>
              <a:pPr/>
              <a:t>80</a:t>
            </a:fld>
            <a:endParaRPr lang="en-US"/>
          </a:p>
        </p:txBody>
      </p:sp>
    </p:spTree>
    <p:extLst>
      <p:ext uri="{BB962C8B-B14F-4D97-AF65-F5344CB8AC3E}">
        <p14:creationId xmlns:p14="http://schemas.microsoft.com/office/powerpoint/2010/main" val="2108208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event handling</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81</a:t>
            </a:fld>
            <a:endParaRPr lang="en-US"/>
          </a:p>
        </p:txBody>
      </p:sp>
      <p:pic>
        <p:nvPicPr>
          <p:cNvPr id="5" name="Content Placeholder 4"/>
          <p:cNvPicPr>
            <a:picLocks noGrp="1"/>
          </p:cNvPicPr>
          <p:nvPr>
            <p:ph idx="1"/>
          </p:nvPr>
        </p:nvPicPr>
        <p:blipFill rotWithShape="1">
          <a:blip r:embed="rId2"/>
          <a:srcRect l="26723" t="10513" r="24369" b="60769"/>
          <a:stretch/>
        </p:blipFill>
        <p:spPr bwMode="auto">
          <a:xfrm>
            <a:off x="707221" y="1261145"/>
            <a:ext cx="6869346" cy="216024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707221" y="3925441"/>
            <a:ext cx="8237498" cy="738664"/>
          </a:xfrm>
          <a:prstGeom prst="rect">
            <a:avLst/>
          </a:prstGeom>
          <a:noFill/>
        </p:spPr>
        <p:txBody>
          <a:bodyPr wrap="square" rtlCol="0">
            <a:spAutoFit/>
          </a:bodyPr>
          <a:lstStyle/>
          <a:p>
            <a:r>
              <a:rPr lang="en-US" dirty="0" smtClean="0"/>
              <a:t>Event handlers can be defined within the controller: </a:t>
            </a: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23" y="4294773"/>
            <a:ext cx="9001000" cy="65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9822" y="5075917"/>
            <a:ext cx="5777223" cy="415498"/>
          </a:xfrm>
          <a:prstGeom prst="rect">
            <a:avLst/>
          </a:prstGeom>
          <a:noFill/>
        </p:spPr>
        <p:txBody>
          <a:bodyPr wrap="none" rtlCol="0">
            <a:spAutoFit/>
          </a:bodyPr>
          <a:lstStyle/>
          <a:p>
            <a:r>
              <a:rPr lang="en-US" dirty="0" smtClean="0"/>
              <a:t>The event can be called using the following syntax:</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846" y="5491415"/>
            <a:ext cx="4805545" cy="73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3274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Models</a:t>
            </a:r>
            <a:endParaRPr lang="en-US" dirty="0"/>
          </a:p>
        </p:txBody>
      </p:sp>
      <p:sp>
        <p:nvSpPr>
          <p:cNvPr id="3" name="Content Placeholder 2"/>
          <p:cNvSpPr>
            <a:spLocks noGrp="1"/>
          </p:cNvSpPr>
          <p:nvPr>
            <p:ph idx="1"/>
          </p:nvPr>
        </p:nvSpPr>
        <p:spPr/>
        <p:txBody>
          <a:bodyPr/>
          <a:lstStyle/>
          <a:p>
            <a:r>
              <a:rPr lang="en-US" dirty="0" smtClean="0"/>
              <a:t>SAP provide several data binding methods:</a:t>
            </a:r>
          </a:p>
          <a:p>
            <a:pPr lvl="1"/>
            <a:r>
              <a:rPr lang="en-US" dirty="0" smtClean="0"/>
              <a:t>JSON</a:t>
            </a:r>
          </a:p>
          <a:p>
            <a:pPr lvl="1"/>
            <a:r>
              <a:rPr lang="en-US" dirty="0" smtClean="0"/>
              <a:t>XML</a:t>
            </a:r>
          </a:p>
          <a:p>
            <a:pPr lvl="1"/>
            <a:r>
              <a:rPr lang="en-US" dirty="0" smtClean="0"/>
              <a:t>Resource</a:t>
            </a:r>
          </a:p>
          <a:p>
            <a:pPr lvl="1"/>
            <a:r>
              <a:rPr lang="en-US" dirty="0" err="1" smtClean="0"/>
              <a:t>Odata</a:t>
            </a:r>
            <a:endParaRPr lang="en-US" dirty="0" smtClean="0"/>
          </a:p>
          <a:p>
            <a:r>
              <a:rPr lang="en-US" dirty="0" smtClean="0"/>
              <a:t>The data binding principle always stays the same:</a:t>
            </a:r>
          </a:p>
          <a:p>
            <a:pPr lvl="1"/>
            <a:r>
              <a:rPr lang="en-US" dirty="0" smtClean="0"/>
              <a:t>Data definition</a:t>
            </a:r>
          </a:p>
          <a:p>
            <a:pPr lvl="2"/>
            <a:r>
              <a:rPr lang="en-US" dirty="0" smtClean="0"/>
              <a:t>This can take place locally or from an SAP system</a:t>
            </a:r>
          </a:p>
          <a:p>
            <a:pPr lvl="1"/>
            <a:r>
              <a:rPr lang="en-US" dirty="0" smtClean="0"/>
              <a:t>Create an instance of the data binding model</a:t>
            </a:r>
          </a:p>
          <a:p>
            <a:pPr lvl="1"/>
            <a:r>
              <a:rPr lang="en-US" dirty="0" smtClean="0"/>
              <a:t>Bind a model to the UI control.</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82</a:t>
            </a:fld>
            <a:endParaRPr lang="en-US"/>
          </a:p>
        </p:txBody>
      </p:sp>
    </p:spTree>
    <p:extLst>
      <p:ext uri="{BB962C8B-B14F-4D97-AF65-F5344CB8AC3E}">
        <p14:creationId xmlns:p14="http://schemas.microsoft.com/office/powerpoint/2010/main" val="40544870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Data Binding: ODATA Model</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an instance of the </a:t>
            </a:r>
            <a:r>
              <a:rPr lang="en-US" dirty="0" err="1" smtClean="0"/>
              <a:t>Odata</a:t>
            </a:r>
            <a:r>
              <a:rPr lang="en-US" dirty="0" smtClean="0"/>
              <a:t> Model:</a:t>
            </a:r>
          </a:p>
          <a:p>
            <a:pPr lvl="1"/>
            <a:r>
              <a:rPr lang="en-US" dirty="0" err="1" smtClean="0"/>
              <a:t>Var</a:t>
            </a:r>
            <a:r>
              <a:rPr lang="en-US" dirty="0" smtClean="0"/>
              <a:t> </a:t>
            </a:r>
            <a:r>
              <a:rPr lang="en-US" dirty="0" err="1" smtClean="0"/>
              <a:t>OModel</a:t>
            </a:r>
            <a:r>
              <a:rPr lang="en-US" dirty="0" smtClean="0"/>
              <a:t> = new </a:t>
            </a:r>
            <a:r>
              <a:rPr lang="en-US" dirty="0" err="1" smtClean="0"/>
              <a:t>sap.ui.model.odata.ODataModel</a:t>
            </a:r>
            <a:r>
              <a:rPr lang="en-US" dirty="0" smtClean="0"/>
              <a:t>(&lt;URL&gt;);</a:t>
            </a:r>
          </a:p>
          <a:p>
            <a:r>
              <a:rPr lang="en-US" dirty="0" smtClean="0"/>
              <a:t>Binding Options:</a:t>
            </a:r>
          </a:p>
          <a:p>
            <a:pPr lvl="1"/>
            <a:r>
              <a:rPr lang="en-US" dirty="0" smtClean="0"/>
              <a:t>After the model has been created, the model can be assigned to the core element or specific element with the “</a:t>
            </a:r>
            <a:r>
              <a:rPr lang="en-US" dirty="0" err="1" smtClean="0"/>
              <a:t>setMethod</a:t>
            </a:r>
            <a:r>
              <a:rPr lang="en-US" dirty="0" smtClean="0"/>
              <a:t>” method.</a:t>
            </a:r>
          </a:p>
          <a:p>
            <a:pPr lvl="1"/>
            <a:r>
              <a:rPr lang="en-US" dirty="0" smtClean="0"/>
              <a:t>If two models are bound, the relevant model for a control will be the element closest to the root.</a:t>
            </a:r>
          </a:p>
          <a:p>
            <a:pPr lvl="1"/>
            <a:r>
              <a:rPr lang="en-US" dirty="0" smtClean="0"/>
              <a:t>Examples;</a:t>
            </a:r>
          </a:p>
          <a:p>
            <a:pPr lvl="2"/>
            <a:r>
              <a:rPr lang="en-US" dirty="0" smtClean="0"/>
              <a:t>Model at Core:</a:t>
            </a:r>
          </a:p>
          <a:p>
            <a:pPr lvl="3"/>
            <a:r>
              <a:rPr lang="en-US" dirty="0" err="1" smtClean="0"/>
              <a:t>Sap.ui.getCore</a:t>
            </a:r>
            <a:r>
              <a:rPr lang="en-US" dirty="0" smtClean="0"/>
              <a:t>().</a:t>
            </a:r>
            <a:r>
              <a:rPr lang="en-US" dirty="0" err="1" smtClean="0"/>
              <a:t>setModel</a:t>
            </a:r>
            <a:r>
              <a:rPr lang="en-US" dirty="0" smtClean="0"/>
              <a:t>(</a:t>
            </a:r>
            <a:r>
              <a:rPr lang="en-US" dirty="0" err="1" smtClean="0"/>
              <a:t>oModel</a:t>
            </a:r>
            <a:r>
              <a:rPr lang="en-US" dirty="0" smtClean="0"/>
              <a:t>);</a:t>
            </a:r>
          </a:p>
          <a:p>
            <a:pPr lvl="2"/>
            <a:r>
              <a:rPr lang="en-US" dirty="0" smtClean="0"/>
              <a:t>Model at UI level:</a:t>
            </a:r>
          </a:p>
          <a:p>
            <a:pPr lvl="3"/>
            <a:r>
              <a:rPr lang="en-US" dirty="0" err="1" smtClean="0"/>
              <a:t>Var</a:t>
            </a:r>
            <a:r>
              <a:rPr lang="en-US" dirty="0" smtClean="0"/>
              <a:t> </a:t>
            </a:r>
            <a:r>
              <a:rPr lang="en-US" dirty="0" err="1" smtClean="0"/>
              <a:t>oMainArea</a:t>
            </a:r>
            <a:r>
              <a:rPr lang="en-US" dirty="0" smtClean="0"/>
              <a:t> = </a:t>
            </a:r>
            <a:r>
              <a:rPr lang="en-US" dirty="0" err="1" smtClean="0"/>
              <a:t>sap.ui.getCore</a:t>
            </a:r>
            <a:r>
              <a:rPr lang="en-US" dirty="0" smtClean="0"/>
              <a:t>().</a:t>
            </a:r>
            <a:r>
              <a:rPr lang="en-US" dirty="0" err="1" smtClean="0"/>
              <a:t>getUIArea</a:t>
            </a:r>
            <a:r>
              <a:rPr lang="en-US" dirty="0" smtClean="0"/>
              <a:t>(“main”);</a:t>
            </a:r>
          </a:p>
          <a:p>
            <a:pPr lvl="3"/>
            <a:r>
              <a:rPr lang="en-US" dirty="0" err="1" smtClean="0"/>
              <a:t>oMainArea.setModel</a:t>
            </a:r>
            <a:r>
              <a:rPr lang="en-US" dirty="0" smtClean="0"/>
              <a:t>(</a:t>
            </a:r>
            <a:r>
              <a:rPr lang="en-US" dirty="0" err="1" smtClean="0"/>
              <a:t>oModel</a:t>
            </a:r>
            <a:r>
              <a:rPr lang="en-US" dirty="0" smtClean="0"/>
              <a:t>);</a:t>
            </a:r>
          </a:p>
          <a:p>
            <a:pPr lvl="2"/>
            <a:r>
              <a:rPr lang="en-US" dirty="0" smtClean="0"/>
              <a:t>Model on a control</a:t>
            </a:r>
          </a:p>
          <a:p>
            <a:pPr lvl="3"/>
            <a:r>
              <a:rPr lang="en-US" dirty="0" err="1" smtClean="0"/>
              <a:t>Var</a:t>
            </a:r>
            <a:r>
              <a:rPr lang="en-US" dirty="0" smtClean="0"/>
              <a:t> </a:t>
            </a:r>
            <a:r>
              <a:rPr lang="en-US" dirty="0" err="1" smtClean="0"/>
              <a:t>oTable</a:t>
            </a:r>
            <a:r>
              <a:rPr lang="en-US" dirty="0" smtClean="0"/>
              <a:t> = </a:t>
            </a:r>
            <a:r>
              <a:rPr lang="en-US" dirty="0" err="1" smtClean="0"/>
              <a:t>sap.ui.getCore</a:t>
            </a:r>
            <a:r>
              <a:rPr lang="en-US" dirty="0" smtClean="0"/>
              <a:t>().</a:t>
            </a:r>
            <a:r>
              <a:rPr lang="en-US" dirty="0" err="1" smtClean="0"/>
              <a:t>byId</a:t>
            </a:r>
            <a:r>
              <a:rPr lang="en-US" dirty="0" smtClean="0"/>
              <a:t>(“table”);</a:t>
            </a:r>
          </a:p>
          <a:p>
            <a:pPr lvl="3"/>
            <a:r>
              <a:rPr lang="en-US" dirty="0" err="1" smtClean="0"/>
              <a:t>oTable.setModel</a:t>
            </a:r>
            <a:r>
              <a:rPr lang="en-US" dirty="0" smtClean="0"/>
              <a:t>(</a:t>
            </a:r>
            <a:r>
              <a:rPr lang="en-US" dirty="0" err="1" smtClean="0"/>
              <a:t>oModel</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83</a:t>
            </a:fld>
            <a:endParaRPr lang="en-US"/>
          </a:p>
        </p:txBody>
      </p:sp>
    </p:spTree>
    <p:extLst>
      <p:ext uri="{BB962C8B-B14F-4D97-AF65-F5344CB8AC3E}">
        <p14:creationId xmlns:p14="http://schemas.microsoft.com/office/powerpoint/2010/main" val="7168817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1 : Binding data</a:t>
            </a:r>
            <a:endParaRPr lang="en-US" dirty="0"/>
          </a:p>
        </p:txBody>
      </p:sp>
      <p:sp>
        <p:nvSpPr>
          <p:cNvPr id="3" name="Content Placeholder 2"/>
          <p:cNvSpPr>
            <a:spLocks noGrp="1"/>
          </p:cNvSpPr>
          <p:nvPr>
            <p:ph idx="1"/>
          </p:nvPr>
        </p:nvSpPr>
        <p:spPr/>
        <p:txBody>
          <a:bodyPr/>
          <a:lstStyle/>
          <a:p>
            <a:r>
              <a:rPr lang="en-US" dirty="0" smtClean="0"/>
              <a:t>For this tutorial we will create a connection to the </a:t>
            </a:r>
            <a:r>
              <a:rPr lang="en-US" dirty="0" err="1" smtClean="0"/>
              <a:t>northwind</a:t>
            </a:r>
            <a:r>
              <a:rPr lang="en-US" dirty="0" smtClean="0"/>
              <a:t> database using aggregation.</a:t>
            </a:r>
          </a:p>
          <a:p>
            <a:r>
              <a:rPr lang="en-US" dirty="0" smtClean="0"/>
              <a:t>The data we will be using is in JSON format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84</a:t>
            </a:fld>
            <a:endParaRPr lang="en-US"/>
          </a:p>
        </p:txBody>
      </p:sp>
      <p:pic>
        <p:nvPicPr>
          <p:cNvPr id="5" name="Picture 4"/>
          <p:cNvPicPr/>
          <p:nvPr/>
        </p:nvPicPr>
        <p:blipFill rotWithShape="1">
          <a:blip r:embed="rId2"/>
          <a:srcRect l="34653" t="14826" r="11881" b="1549"/>
          <a:stretch/>
        </p:blipFill>
        <p:spPr bwMode="auto">
          <a:xfrm>
            <a:off x="5056287" y="2485281"/>
            <a:ext cx="4248472" cy="37513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8257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2 </a:t>
            </a:r>
            <a:r>
              <a:rPr lang="en-US" dirty="0"/>
              <a:t>: Binding data</a:t>
            </a:r>
          </a:p>
        </p:txBody>
      </p:sp>
      <p:sp>
        <p:nvSpPr>
          <p:cNvPr id="3" name="Content Placeholder 2"/>
          <p:cNvSpPr>
            <a:spLocks noGrp="1"/>
          </p:cNvSpPr>
          <p:nvPr>
            <p:ph idx="1"/>
          </p:nvPr>
        </p:nvSpPr>
        <p:spPr/>
        <p:txBody>
          <a:bodyPr/>
          <a:lstStyle/>
          <a:p>
            <a:r>
              <a:rPr lang="en-US" dirty="0" smtClean="0"/>
              <a:t>When the page is created we want the connection and model to be set immediately, thus create your model within the </a:t>
            </a:r>
            <a:r>
              <a:rPr lang="en-US" dirty="0" err="1" smtClean="0"/>
              <a:t>onInit</a:t>
            </a:r>
            <a:r>
              <a:rPr lang="en-US" dirty="0" smtClean="0"/>
              <a:t> event in the controller. The </a:t>
            </a:r>
            <a:r>
              <a:rPr lang="en-US" dirty="0" err="1" smtClean="0"/>
              <a:t>onInit</a:t>
            </a:r>
            <a:r>
              <a:rPr lang="en-US" dirty="0" smtClean="0"/>
              <a:t> event is the first lines that will be executed when the page is executed.</a:t>
            </a:r>
          </a:p>
          <a:p>
            <a:r>
              <a:rPr lang="en-US" dirty="0"/>
              <a:t>Since we are working with </a:t>
            </a:r>
            <a:r>
              <a:rPr lang="en-US" dirty="0" err="1"/>
              <a:t>sap.m</a:t>
            </a:r>
            <a:r>
              <a:rPr lang="en-US" dirty="0"/>
              <a:t>, the new way of defining the </a:t>
            </a:r>
            <a:r>
              <a:rPr lang="en-US" dirty="0" err="1"/>
              <a:t>url</a:t>
            </a:r>
            <a:r>
              <a:rPr lang="en-US" dirty="0"/>
              <a:t> is to add ‘proxy/http/’ as a prefix to the web address</a:t>
            </a:r>
          </a:p>
          <a:p>
            <a:r>
              <a:rPr lang="en-US" dirty="0" smtClean="0"/>
              <a:t>Set the model with an id: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85</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5" y="3421385"/>
            <a:ext cx="9217024"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537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3: using the sap library</a:t>
            </a:r>
            <a:endParaRPr lang="en-US" dirty="0"/>
          </a:p>
        </p:txBody>
      </p:sp>
      <p:sp>
        <p:nvSpPr>
          <p:cNvPr id="3" name="Content Placeholder 2"/>
          <p:cNvSpPr>
            <a:spLocks noGrp="1"/>
          </p:cNvSpPr>
          <p:nvPr>
            <p:ph idx="1"/>
          </p:nvPr>
        </p:nvSpPr>
        <p:spPr/>
        <p:txBody>
          <a:bodyPr/>
          <a:lstStyle/>
          <a:p>
            <a:r>
              <a:rPr lang="en-US" dirty="0" smtClean="0"/>
              <a:t>The sap library can be found at the following web </a:t>
            </a:r>
            <a:r>
              <a:rPr lang="en-US" dirty="0" err="1" smtClean="0"/>
              <a:t>adress</a:t>
            </a:r>
            <a:r>
              <a:rPr lang="en-US" dirty="0" smtClean="0"/>
              <a:t>: </a:t>
            </a:r>
            <a:r>
              <a:rPr lang="en-US" u="sng" dirty="0" smtClean="0">
                <a:hlinkClick r:id="rId2"/>
              </a:rPr>
              <a:t>https</a:t>
            </a:r>
            <a:r>
              <a:rPr lang="en-US" u="sng" dirty="0">
                <a:hlinkClick r:id="rId2"/>
              </a:rPr>
              <a:t>://</a:t>
            </a:r>
            <a:r>
              <a:rPr lang="en-US" u="sng" dirty="0" smtClean="0">
                <a:hlinkClick r:id="rId2"/>
              </a:rPr>
              <a:t>openui5.hana.ondemand.com</a:t>
            </a:r>
            <a:r>
              <a:rPr lang="en-US" dirty="0" smtClean="0"/>
              <a:t>, under the API Reference tab:</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86</a:t>
            </a:fld>
            <a:endParaRPr lang="en-US"/>
          </a:p>
        </p:txBody>
      </p:sp>
      <p:pic>
        <p:nvPicPr>
          <p:cNvPr id="5" name="Picture 4"/>
          <p:cNvPicPr/>
          <p:nvPr/>
        </p:nvPicPr>
        <p:blipFill>
          <a:blip r:embed="rId3"/>
          <a:stretch>
            <a:fillRect/>
          </a:stretch>
        </p:blipFill>
        <p:spPr>
          <a:xfrm>
            <a:off x="723205" y="2197249"/>
            <a:ext cx="8005490" cy="4327376"/>
          </a:xfrm>
          <a:prstGeom prst="rect">
            <a:avLst/>
          </a:prstGeom>
        </p:spPr>
      </p:pic>
    </p:spTree>
    <p:extLst>
      <p:ext uri="{BB962C8B-B14F-4D97-AF65-F5344CB8AC3E}">
        <p14:creationId xmlns:p14="http://schemas.microsoft.com/office/powerpoint/2010/main" val="41253055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On the </a:t>
            </a:r>
            <a:r>
              <a:rPr lang="en-US" dirty="0" err="1" smtClean="0"/>
              <a:t>lefthandside</a:t>
            </a:r>
            <a:r>
              <a:rPr lang="en-US" dirty="0" smtClean="0"/>
              <a:t> you will find an expandable menu, expand sap&gt;m. Here </a:t>
            </a:r>
            <a:r>
              <a:rPr lang="en-US" dirty="0"/>
              <a:t>you will find a lift of API’s that you can use in your project. For this project, you want to create a table, thus go to the table API:</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87</a:t>
            </a:fld>
            <a:endParaRPr lang="en-US"/>
          </a:p>
        </p:txBody>
      </p:sp>
      <p:pic>
        <p:nvPicPr>
          <p:cNvPr id="5" name="Picture 4"/>
          <p:cNvPicPr/>
          <p:nvPr/>
        </p:nvPicPr>
        <p:blipFill>
          <a:blip r:embed="rId2"/>
          <a:stretch>
            <a:fillRect/>
          </a:stretch>
        </p:blipFill>
        <p:spPr>
          <a:xfrm>
            <a:off x="1095847" y="2413273"/>
            <a:ext cx="6624736" cy="3888432"/>
          </a:xfrm>
          <a:prstGeom prst="rect">
            <a:avLst/>
          </a:prstGeom>
        </p:spPr>
      </p:pic>
    </p:spTree>
    <p:extLst>
      <p:ext uri="{BB962C8B-B14F-4D97-AF65-F5344CB8AC3E}">
        <p14:creationId xmlns:p14="http://schemas.microsoft.com/office/powerpoint/2010/main" val="18753275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3: using the sap library</a:t>
            </a:r>
          </a:p>
        </p:txBody>
      </p:sp>
      <p:sp>
        <p:nvSpPr>
          <p:cNvPr id="3" name="Content Placeholder 2"/>
          <p:cNvSpPr>
            <a:spLocks noGrp="1"/>
          </p:cNvSpPr>
          <p:nvPr>
            <p:ph idx="1"/>
          </p:nvPr>
        </p:nvSpPr>
        <p:spPr/>
        <p:txBody>
          <a:bodyPr/>
          <a:lstStyle/>
          <a:p>
            <a:r>
              <a:rPr lang="en-US" dirty="0" smtClean="0"/>
              <a:t>Create the table: </a:t>
            </a:r>
            <a:r>
              <a:rPr lang="en-US" b="1" dirty="0" err="1"/>
              <a:t>oTable</a:t>
            </a:r>
            <a:r>
              <a:rPr lang="en-US" b="1" dirty="0"/>
              <a:t>  = new</a:t>
            </a:r>
            <a:r>
              <a:rPr lang="en-US" dirty="0"/>
              <a:t> </a:t>
            </a:r>
            <a:r>
              <a:rPr lang="en-US" dirty="0" err="1"/>
              <a:t>sap.m.Table</a:t>
            </a:r>
            <a:r>
              <a:rPr lang="en-US" dirty="0"/>
              <a:t>({});</a:t>
            </a:r>
          </a:p>
          <a:p>
            <a:r>
              <a:rPr lang="en-US" dirty="0" smtClean="0"/>
              <a:t>The properties of the table can be set as well as aggregations, use the list of properties as a guide to how to set different properties of your table.</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88</a:t>
            </a:fld>
            <a:endParaRPr lang="en-US"/>
          </a:p>
        </p:txBody>
      </p:sp>
      <p:pic>
        <p:nvPicPr>
          <p:cNvPr id="5" name="Picture 4"/>
          <p:cNvPicPr/>
          <p:nvPr/>
        </p:nvPicPr>
        <p:blipFill>
          <a:blip r:embed="rId2"/>
          <a:stretch>
            <a:fillRect/>
          </a:stretch>
        </p:blipFill>
        <p:spPr>
          <a:xfrm>
            <a:off x="879823" y="2413273"/>
            <a:ext cx="7128792" cy="3672408"/>
          </a:xfrm>
          <a:prstGeom prst="rect">
            <a:avLst/>
          </a:prstGeom>
        </p:spPr>
      </p:pic>
    </p:spTree>
    <p:extLst>
      <p:ext uri="{BB962C8B-B14F-4D97-AF65-F5344CB8AC3E}">
        <p14:creationId xmlns:p14="http://schemas.microsoft.com/office/powerpoint/2010/main" val="403924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Intro to JAVASCRIPT</a:t>
            </a:r>
            <a:endParaRPr lang="en-ZA" dirty="0"/>
          </a:p>
        </p:txBody>
      </p:sp>
      <p:sp>
        <p:nvSpPr>
          <p:cNvPr id="3" name="Text Placeholder 2"/>
          <p:cNvSpPr>
            <a:spLocks noGrp="1"/>
          </p:cNvSpPr>
          <p:nvPr>
            <p:ph type="body" idx="1"/>
          </p:nvPr>
        </p:nvSpPr>
        <p:spPr/>
        <p:txBody>
          <a:bodyPr/>
          <a:lstStyle/>
          <a:p>
            <a:r>
              <a:rPr lang="en-ZA" dirty="0" smtClean="0"/>
              <a:t>Grasping the basics</a:t>
            </a:r>
            <a:endParaRPr lang="en-ZA"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a:t>
            </a:fld>
            <a:endParaRPr lang="en-US"/>
          </a:p>
        </p:txBody>
      </p:sp>
    </p:spTree>
    <p:extLst>
      <p:ext uri="{BB962C8B-B14F-4D97-AF65-F5344CB8AC3E}">
        <p14:creationId xmlns:p14="http://schemas.microsoft.com/office/powerpoint/2010/main" val="28884010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4: </a:t>
            </a:r>
            <a:r>
              <a:rPr lang="en-US" dirty="0"/>
              <a:t>A</a:t>
            </a:r>
            <a:r>
              <a:rPr lang="en-US" dirty="0" smtClean="0"/>
              <a:t>dd columns</a:t>
            </a:r>
            <a:endParaRPr lang="en-US" dirty="0"/>
          </a:p>
        </p:txBody>
      </p:sp>
      <p:sp>
        <p:nvSpPr>
          <p:cNvPr id="3" name="Content Placeholder 2"/>
          <p:cNvSpPr>
            <a:spLocks noGrp="1"/>
          </p:cNvSpPr>
          <p:nvPr>
            <p:ph idx="1"/>
          </p:nvPr>
        </p:nvSpPr>
        <p:spPr/>
        <p:txBody>
          <a:bodyPr>
            <a:normAutofit/>
          </a:bodyPr>
          <a:lstStyle/>
          <a:p>
            <a:r>
              <a:rPr lang="en-US" dirty="0" smtClean="0"/>
              <a:t>The Column  API should be a guide to how to create new columns for the table:</a:t>
            </a:r>
          </a:p>
          <a:p>
            <a:r>
              <a:rPr lang="en-US" b="1" dirty="0" err="1"/>
              <a:t>oTable</a:t>
            </a:r>
            <a:r>
              <a:rPr lang="en-US" b="1" dirty="0"/>
              <a:t> =</a:t>
            </a:r>
            <a:r>
              <a:rPr lang="en-US" dirty="0"/>
              <a:t> </a:t>
            </a:r>
            <a:r>
              <a:rPr lang="en-US" b="1" dirty="0"/>
              <a:t>new</a:t>
            </a:r>
            <a:r>
              <a:rPr lang="en-US" dirty="0"/>
              <a:t> </a:t>
            </a:r>
            <a:r>
              <a:rPr lang="en-US" dirty="0" err="1"/>
              <a:t>sap.m.Table</a:t>
            </a:r>
            <a:r>
              <a:rPr lang="en-US" dirty="0" smtClean="0"/>
              <a:t>({</a:t>
            </a:r>
            <a:endParaRPr lang="en-US" dirty="0"/>
          </a:p>
          <a:p>
            <a:r>
              <a:rPr lang="en-US" dirty="0"/>
              <a:t>		</a:t>
            </a:r>
            <a:r>
              <a:rPr lang="en-US" dirty="0" err="1" smtClean="0"/>
              <a:t>headerText</a:t>
            </a:r>
            <a:r>
              <a:rPr lang="en-US" dirty="0"/>
              <a:t>: "My first table",</a:t>
            </a:r>
          </a:p>
          <a:p>
            <a:r>
              <a:rPr lang="en-US" dirty="0"/>
              <a:t>		</a:t>
            </a:r>
            <a:r>
              <a:rPr lang="en-US" dirty="0" smtClean="0"/>
              <a:t>columns</a:t>
            </a:r>
            <a:r>
              <a:rPr lang="en-US" dirty="0"/>
              <a:t>: </a:t>
            </a:r>
            <a:r>
              <a:rPr lang="en-US" dirty="0" smtClean="0"/>
              <a:t>[</a:t>
            </a:r>
            <a:r>
              <a:rPr lang="en-US" dirty="0"/>
              <a:t>	</a:t>
            </a:r>
            <a:r>
              <a:rPr lang="en-US" b="1" dirty="0"/>
              <a:t>new</a:t>
            </a:r>
            <a:r>
              <a:rPr lang="en-US" dirty="0"/>
              <a:t> </a:t>
            </a:r>
            <a:r>
              <a:rPr lang="en-US" dirty="0" err="1"/>
              <a:t>sap.m.Column</a:t>
            </a:r>
            <a:r>
              <a:rPr lang="en-US" dirty="0" smtClean="0"/>
              <a:t>(</a:t>
            </a:r>
            <a:r>
              <a:rPr lang="en-US" dirty="0"/>
              <a:t>	</a:t>
            </a:r>
            <a:r>
              <a:rPr lang="en-US" dirty="0" smtClean="0"/>
              <a:t>{header</a:t>
            </a:r>
            <a:r>
              <a:rPr lang="en-US" dirty="0"/>
              <a:t>: </a:t>
            </a:r>
            <a:r>
              <a:rPr lang="en-US" b="1" dirty="0"/>
              <a:t>new</a:t>
            </a:r>
            <a:r>
              <a:rPr lang="en-US" dirty="0"/>
              <a:t> </a:t>
            </a:r>
            <a:r>
              <a:rPr lang="en-US" dirty="0" err="1"/>
              <a:t>sap.m.Label</a:t>
            </a:r>
            <a:r>
              <a:rPr lang="en-US" dirty="0" smtClean="0"/>
              <a:t>({text</a:t>
            </a:r>
            <a:r>
              <a:rPr lang="en-US" dirty="0"/>
              <a:t>: "ID</a:t>
            </a:r>
            <a:r>
              <a:rPr lang="en-US" dirty="0" smtClean="0"/>
              <a:t>"})}),]</a:t>
            </a:r>
            <a:endParaRPr lang="en-US" dirty="0"/>
          </a:p>
          <a:p>
            <a:r>
              <a:rPr lang="en-US" dirty="0"/>
              <a:t>			</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89</a:t>
            </a:fld>
            <a:endParaRPr lang="en-US"/>
          </a:p>
        </p:txBody>
      </p:sp>
      <p:pic>
        <p:nvPicPr>
          <p:cNvPr id="5" name="Picture 4"/>
          <p:cNvPicPr/>
          <p:nvPr/>
        </p:nvPicPr>
        <p:blipFill>
          <a:blip r:embed="rId2"/>
          <a:stretch>
            <a:fillRect/>
          </a:stretch>
        </p:blipFill>
        <p:spPr>
          <a:xfrm>
            <a:off x="1311871" y="3215640"/>
            <a:ext cx="7416824" cy="3308985"/>
          </a:xfrm>
          <a:prstGeom prst="rect">
            <a:avLst/>
          </a:prstGeom>
        </p:spPr>
      </p:pic>
    </p:spTree>
    <p:extLst>
      <p:ext uri="{BB962C8B-B14F-4D97-AF65-F5344CB8AC3E}">
        <p14:creationId xmlns:p14="http://schemas.microsoft.com/office/powerpoint/2010/main" val="785520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 Task 5: Template</a:t>
            </a:r>
            <a:endParaRPr lang="en-US" dirty="0"/>
          </a:p>
        </p:txBody>
      </p:sp>
      <p:sp>
        <p:nvSpPr>
          <p:cNvPr id="3" name="Content Placeholder 2"/>
          <p:cNvSpPr>
            <a:spLocks noGrp="1"/>
          </p:cNvSpPr>
          <p:nvPr>
            <p:ph idx="1"/>
          </p:nvPr>
        </p:nvSpPr>
        <p:spPr/>
        <p:txBody>
          <a:bodyPr/>
          <a:lstStyle/>
          <a:p>
            <a:r>
              <a:rPr lang="en-US" dirty="0" smtClean="0"/>
              <a:t>The data model that we want to connect to the table template has an id ‘data1’ thus we must point the text to the column we want in that database.</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90</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823" y="2197249"/>
            <a:ext cx="7871252" cy="268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604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7: Task </a:t>
            </a:r>
            <a:r>
              <a:rPr lang="en-US" dirty="0" smtClean="0"/>
              <a:t>6: </a:t>
            </a:r>
            <a:r>
              <a:rPr lang="en-US" dirty="0" err="1" smtClean="0"/>
              <a:t>bindItems</a:t>
            </a:r>
            <a:endParaRPr lang="en-US" dirty="0"/>
          </a:p>
        </p:txBody>
      </p:sp>
      <p:sp>
        <p:nvSpPr>
          <p:cNvPr id="3" name="Content Placeholder 2"/>
          <p:cNvSpPr>
            <a:spLocks noGrp="1"/>
          </p:cNvSpPr>
          <p:nvPr>
            <p:ph idx="1"/>
          </p:nvPr>
        </p:nvSpPr>
        <p:spPr/>
        <p:txBody>
          <a:bodyPr/>
          <a:lstStyle/>
          <a:p>
            <a:r>
              <a:rPr lang="en-US" dirty="0" smtClean="0"/>
              <a:t>We now want to bind the items in the table to the data model ‘data1’ using aggregation. The template will be a guide to the binding form.</a:t>
            </a:r>
          </a:p>
          <a:p>
            <a:r>
              <a:rPr lang="en-US" dirty="0" smtClean="0"/>
              <a:t>The </a:t>
            </a:r>
            <a:r>
              <a:rPr lang="en-US" dirty="0" err="1" smtClean="0"/>
              <a:t>northwind</a:t>
            </a:r>
            <a:r>
              <a:rPr lang="en-US" dirty="0" smtClean="0"/>
              <a:t> database has more than one table, thus a path to the specific table should be created:</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078" y="2413273"/>
            <a:ext cx="4732587"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1311871" y="3361169"/>
            <a:ext cx="5760640" cy="3393569"/>
          </a:xfrm>
          <a:prstGeom prst="rect">
            <a:avLst/>
          </a:prstGeom>
        </p:spPr>
      </p:pic>
    </p:spTree>
    <p:extLst>
      <p:ext uri="{BB962C8B-B14F-4D97-AF65-F5344CB8AC3E}">
        <p14:creationId xmlns:p14="http://schemas.microsoft.com/office/powerpoint/2010/main" val="2359199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7</a:t>
            </a:r>
            <a:r>
              <a:rPr lang="en-US" dirty="0"/>
              <a:t>:</a:t>
            </a:r>
            <a:r>
              <a:rPr lang="en-US" dirty="0" smtClean="0"/>
              <a:t> result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92</a:t>
            </a:fld>
            <a:endParaRPr lang="en-US"/>
          </a:p>
        </p:txBody>
      </p:sp>
      <p:pic>
        <p:nvPicPr>
          <p:cNvPr id="5" name="Content Placeholder 4"/>
          <p:cNvPicPr>
            <a:picLocks noGrp="1"/>
          </p:cNvPicPr>
          <p:nvPr>
            <p:ph idx="1"/>
          </p:nvPr>
        </p:nvPicPr>
        <p:blipFill>
          <a:blip r:embed="rId2"/>
          <a:stretch>
            <a:fillRect/>
          </a:stretch>
        </p:blipFill>
        <p:spPr>
          <a:xfrm>
            <a:off x="1443765" y="1419225"/>
            <a:ext cx="7801108" cy="5105400"/>
          </a:xfrm>
          <a:prstGeom prst="rect">
            <a:avLst/>
          </a:prstGeom>
        </p:spPr>
      </p:pic>
    </p:spTree>
    <p:extLst>
      <p:ext uri="{BB962C8B-B14F-4D97-AF65-F5344CB8AC3E}">
        <p14:creationId xmlns:p14="http://schemas.microsoft.com/office/powerpoint/2010/main" val="35148811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Event handling</a:t>
            </a:r>
            <a:endParaRPr lang="en-US" dirty="0"/>
          </a:p>
        </p:txBody>
      </p:sp>
      <p:sp>
        <p:nvSpPr>
          <p:cNvPr id="3" name="Content Placeholder 2"/>
          <p:cNvSpPr>
            <a:spLocks noGrp="1"/>
          </p:cNvSpPr>
          <p:nvPr>
            <p:ph idx="1"/>
          </p:nvPr>
        </p:nvSpPr>
        <p:spPr/>
        <p:txBody>
          <a:bodyPr/>
          <a:lstStyle/>
          <a:p>
            <a:r>
              <a:rPr lang="en-US" dirty="0" smtClean="0"/>
              <a:t>The controller file will be containing all the event handling functions, </a:t>
            </a:r>
            <a:r>
              <a:rPr lang="en-US" dirty="0" err="1" smtClean="0"/>
              <a:t>eg</a:t>
            </a:r>
            <a:r>
              <a:rPr lang="en-US" dirty="0" smtClean="0"/>
              <a:t>. Function </a:t>
            </a:r>
            <a:r>
              <a:rPr lang="en-US" dirty="0" err="1" smtClean="0"/>
              <a:t>rowselected</a:t>
            </a:r>
            <a:r>
              <a:rPr lang="en-US" dirty="0" smtClean="0"/>
              <a:t>(){},</a:t>
            </a:r>
          </a:p>
          <a:p>
            <a:r>
              <a:rPr lang="en-US" dirty="0" smtClean="0"/>
              <a:t>When a function from the control file is called, the following syntax is used: </a:t>
            </a:r>
            <a:r>
              <a:rPr lang="en-US" dirty="0" err="1" smtClean="0"/>
              <a:t>oController.rowselected</a:t>
            </a:r>
            <a:r>
              <a:rPr lang="en-US" dirty="0" smtClean="0"/>
              <a:t>;</a:t>
            </a:r>
          </a:p>
          <a:p>
            <a:r>
              <a:rPr lang="en-US" dirty="0" smtClean="0"/>
              <a:t>Some elements such as the table has a list of events that can be used listed in the API reference documentation. </a:t>
            </a:r>
          </a:p>
          <a:p>
            <a:r>
              <a:rPr lang="en-US" dirty="0" smtClean="0"/>
              <a:t>For a table the selection mode can be set as well as the function to be executed when a row is selected:</a:t>
            </a:r>
          </a:p>
          <a:p>
            <a:endParaRPr lang="en-US" dirty="0"/>
          </a:p>
          <a:p>
            <a:r>
              <a:rPr lang="en-US" dirty="0" smtClean="0"/>
              <a:t>For other elements, an action event handler can be added using methods such as .</a:t>
            </a:r>
            <a:r>
              <a:rPr lang="en-US" dirty="0" err="1" smtClean="0"/>
              <a:t>attachPress</a:t>
            </a:r>
            <a:r>
              <a:rPr lang="en-US" dirty="0" smtClean="0"/>
              <a:t>(</a:t>
            </a:r>
            <a:r>
              <a:rPr lang="en-US" dirty="0" err="1" smtClean="0"/>
              <a:t>oController.rowselected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4" y="3577623"/>
            <a:ext cx="4304215" cy="63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425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Interacting with the table</a:t>
            </a:r>
            <a:endParaRPr lang="en-US" dirty="0"/>
          </a:p>
        </p:txBody>
      </p:sp>
      <p:sp>
        <p:nvSpPr>
          <p:cNvPr id="3" name="Content Placeholder 2"/>
          <p:cNvSpPr>
            <a:spLocks noGrp="1"/>
          </p:cNvSpPr>
          <p:nvPr>
            <p:ph idx="1"/>
          </p:nvPr>
        </p:nvSpPr>
        <p:spPr/>
        <p:txBody>
          <a:bodyPr>
            <a:normAutofit lnSpcReduction="10000"/>
          </a:bodyPr>
          <a:lstStyle/>
          <a:p>
            <a:r>
              <a:rPr lang="en-US" dirty="0" smtClean="0"/>
              <a:t>The first two tasks of the tutorial will cover event handling. </a:t>
            </a:r>
          </a:p>
          <a:p>
            <a:r>
              <a:rPr lang="en-US" dirty="0" smtClean="0"/>
              <a:t>The event of selecting a row will call a function </a:t>
            </a:r>
            <a:r>
              <a:rPr lang="en-US" dirty="0" err="1" smtClean="0"/>
              <a:t>handleRowPress</a:t>
            </a:r>
            <a:r>
              <a:rPr lang="en-US" dirty="0" smtClean="0"/>
              <a:t> in the controller file. </a:t>
            </a:r>
            <a:endParaRPr lang="en-US" dirty="0"/>
          </a:p>
          <a:p>
            <a:r>
              <a:rPr lang="en-US" dirty="0" smtClean="0"/>
              <a:t>Task 3: we want to get the parameter of the row selected: we used the event ‘select’ to call this event the following parameters are passed with the event, click on the event link to get this:</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Lets inspect this element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94</a:t>
            </a:fld>
            <a:endParaRPr lang="en-US"/>
          </a:p>
        </p:txBody>
      </p:sp>
      <p:pic>
        <p:nvPicPr>
          <p:cNvPr id="5" name="Picture 4"/>
          <p:cNvPicPr/>
          <p:nvPr/>
        </p:nvPicPr>
        <p:blipFill>
          <a:blip r:embed="rId2"/>
          <a:stretch>
            <a:fillRect/>
          </a:stretch>
        </p:blipFill>
        <p:spPr>
          <a:xfrm>
            <a:off x="5488335" y="2648672"/>
            <a:ext cx="4248150" cy="3009900"/>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52" y="2989337"/>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891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8: task 3: Inspection method (IMPORTANT)</a:t>
            </a:r>
            <a:endParaRPr lang="en-US" dirty="0"/>
          </a:p>
        </p:txBody>
      </p:sp>
      <p:sp>
        <p:nvSpPr>
          <p:cNvPr id="3" name="Content Placeholder 2"/>
          <p:cNvSpPr>
            <a:spLocks noGrp="1"/>
          </p:cNvSpPr>
          <p:nvPr>
            <p:ph idx="1"/>
          </p:nvPr>
        </p:nvSpPr>
        <p:spPr/>
        <p:txBody>
          <a:bodyPr/>
          <a:lstStyle/>
          <a:p>
            <a:r>
              <a:rPr lang="en-US" dirty="0" smtClean="0"/>
              <a:t>The element is sent to the console window using the console.log method. This method is mainly for debugging purposes:</a:t>
            </a:r>
          </a:p>
          <a:p>
            <a:endParaRPr lang="en-US" dirty="0" smtClean="0"/>
          </a:p>
          <a:p>
            <a:r>
              <a:rPr lang="en-US" dirty="0" smtClean="0"/>
              <a:t>When expanding the element in the console window we find:</a:t>
            </a:r>
          </a:p>
          <a:p>
            <a:r>
              <a:rPr lang="en-US" dirty="0" smtClean="0"/>
              <a:t>This expansion shows us how to find properties of this</a:t>
            </a:r>
          </a:p>
          <a:p>
            <a:pPr marL="0" indent="0">
              <a:buNone/>
            </a:pPr>
            <a:r>
              <a:rPr lang="en-US" dirty="0"/>
              <a:t>e</a:t>
            </a:r>
            <a:r>
              <a:rPr lang="en-US" dirty="0" smtClean="0"/>
              <a:t>lement.</a:t>
            </a:r>
          </a:p>
          <a:p>
            <a:r>
              <a:rPr lang="en-US" dirty="0" smtClean="0"/>
              <a:t>To find the path to the selected element we can determine the</a:t>
            </a:r>
          </a:p>
          <a:p>
            <a:pPr marL="0" indent="0">
              <a:buNone/>
            </a:pPr>
            <a:r>
              <a:rPr lang="en-US" dirty="0"/>
              <a:t>p</a:t>
            </a:r>
            <a:r>
              <a:rPr lang="en-US" dirty="0" smtClean="0"/>
              <a:t>ath from this image: element&gt;</a:t>
            </a:r>
            <a:r>
              <a:rPr lang="en-US" dirty="0" err="1" smtClean="0"/>
              <a:t>oBindingContexts</a:t>
            </a:r>
            <a:r>
              <a:rPr lang="en-US" dirty="0" smtClean="0"/>
              <a:t>&gt;data1&gt;</a:t>
            </a:r>
            <a:r>
              <a:rPr lang="en-US" dirty="0" err="1" smtClean="0"/>
              <a:t>sPath</a:t>
            </a:r>
            <a:endParaRPr lang="en-US" dirty="0" smtClean="0"/>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95</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231" y="1693193"/>
            <a:ext cx="3238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stretch>
            <a:fillRect/>
          </a:stretch>
        </p:blipFill>
        <p:spPr>
          <a:xfrm>
            <a:off x="7200925" y="2270432"/>
            <a:ext cx="2791594" cy="4451970"/>
          </a:xfrm>
          <a:prstGeom prst="rect">
            <a:avLst/>
          </a:prstGeom>
        </p:spPr>
      </p:pic>
    </p:spTree>
    <p:extLst>
      <p:ext uri="{BB962C8B-B14F-4D97-AF65-F5344CB8AC3E}">
        <p14:creationId xmlns:p14="http://schemas.microsoft.com/office/powerpoint/2010/main" val="345679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8: task 3: </a:t>
            </a:r>
            <a:r>
              <a:rPr lang="en-US" dirty="0" smtClean="0"/>
              <a:t>Getting the item from the path</a:t>
            </a:r>
            <a:endParaRPr lang="en-US" dirty="0"/>
          </a:p>
        </p:txBody>
      </p:sp>
      <p:sp>
        <p:nvSpPr>
          <p:cNvPr id="3" name="Content Placeholder 2"/>
          <p:cNvSpPr>
            <a:spLocks noGrp="1"/>
          </p:cNvSpPr>
          <p:nvPr>
            <p:ph idx="1"/>
          </p:nvPr>
        </p:nvSpPr>
        <p:spPr/>
        <p:txBody>
          <a:bodyPr/>
          <a:lstStyle/>
          <a:p>
            <a:r>
              <a:rPr lang="en-US" dirty="0" smtClean="0"/>
              <a:t>Now that we have the path to the item, we can lookup the item in the data model data1:</a:t>
            </a:r>
          </a:p>
          <a:p>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63" y="1981225"/>
            <a:ext cx="804336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75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Add a page, navigation</a:t>
            </a:r>
            <a:endParaRPr lang="en-US" dirty="0"/>
          </a:p>
        </p:txBody>
      </p:sp>
      <p:sp>
        <p:nvSpPr>
          <p:cNvPr id="3" name="Content Placeholder 2"/>
          <p:cNvSpPr>
            <a:spLocks noGrp="1"/>
          </p:cNvSpPr>
          <p:nvPr>
            <p:ph idx="1"/>
          </p:nvPr>
        </p:nvSpPr>
        <p:spPr/>
        <p:txBody>
          <a:bodyPr/>
          <a:lstStyle/>
          <a:p>
            <a:r>
              <a:rPr lang="en-US" dirty="0" smtClean="0"/>
              <a:t>Follow the steps in tutorial 9  task 1 to add a new view to the application.</a:t>
            </a:r>
          </a:p>
          <a:p>
            <a:pPr marL="0" indent="0">
              <a:buNone/>
            </a:pPr>
            <a:r>
              <a:rPr lang="en-US" dirty="0" smtClean="0"/>
              <a:t>This is the API reference to the Page constructor:</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97</a:t>
            </a:fld>
            <a:endParaRPr lang="en-US"/>
          </a:p>
        </p:txBody>
      </p:sp>
      <p:pic>
        <p:nvPicPr>
          <p:cNvPr id="5" name="Picture 4"/>
          <p:cNvPicPr/>
          <p:nvPr/>
        </p:nvPicPr>
        <p:blipFill>
          <a:blip r:embed="rId2"/>
          <a:stretch>
            <a:fillRect/>
          </a:stretch>
        </p:blipFill>
        <p:spPr>
          <a:xfrm>
            <a:off x="2103959" y="2162810"/>
            <a:ext cx="6264696" cy="4361815"/>
          </a:xfrm>
          <a:prstGeom prst="rect">
            <a:avLst/>
          </a:prstGeom>
        </p:spPr>
      </p:pic>
    </p:spTree>
    <p:extLst>
      <p:ext uri="{BB962C8B-B14F-4D97-AF65-F5344CB8AC3E}">
        <p14:creationId xmlns:p14="http://schemas.microsoft.com/office/powerpoint/2010/main" val="3599527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9: Task 2: navigation</a:t>
            </a:r>
            <a:endParaRPr lang="en-US" dirty="0"/>
          </a:p>
        </p:txBody>
      </p:sp>
      <p:sp>
        <p:nvSpPr>
          <p:cNvPr id="3" name="Content Placeholder 2"/>
          <p:cNvSpPr>
            <a:spLocks noGrp="1"/>
          </p:cNvSpPr>
          <p:nvPr>
            <p:ph idx="1"/>
          </p:nvPr>
        </p:nvSpPr>
        <p:spPr/>
        <p:txBody>
          <a:bodyPr/>
          <a:lstStyle/>
          <a:p>
            <a:r>
              <a:rPr lang="en-US" dirty="0" smtClean="0"/>
              <a:t>One of the events of a page is </a:t>
            </a:r>
            <a:r>
              <a:rPr lang="en-US" dirty="0" err="1" smtClean="0"/>
              <a:t>navButtonpress</a:t>
            </a:r>
            <a:r>
              <a:rPr lang="en-US" dirty="0" smtClean="0"/>
              <a:t>.</a:t>
            </a:r>
          </a:p>
          <a:p>
            <a:r>
              <a:rPr lang="en-US" dirty="0" smtClean="0"/>
              <a:t>A method that can be used is the .back() method, this method is listed under the methods that can be used by the App element. The back() method will return the application to the previous page.</a:t>
            </a:r>
          </a:p>
          <a:p>
            <a:endParaRPr lang="en-US" dirty="0" smtClean="0"/>
          </a:p>
          <a:p>
            <a:endParaRPr lang="en-US" dirty="0" smtClean="0"/>
          </a:p>
          <a:p>
            <a:r>
              <a:rPr lang="en-US" dirty="0" smtClean="0"/>
              <a:t>Another method that can be used  by the App element is the .to(‘</a:t>
            </a:r>
            <a:r>
              <a:rPr lang="en-US" dirty="0" err="1" smtClean="0"/>
              <a:t>page_id</a:t>
            </a:r>
            <a:r>
              <a:rPr lang="en-US" dirty="0" smtClean="0"/>
              <a:t>’ ) method, this will direct the application to the page with the id ‘</a:t>
            </a:r>
            <a:r>
              <a:rPr lang="en-US" dirty="0" err="1" smtClean="0"/>
              <a:t>page_id</a:t>
            </a:r>
            <a:r>
              <a:rPr lang="en-US" dirty="0" smtClean="0"/>
              <a:t>’.</a:t>
            </a:r>
            <a:endParaRPr lang="en-US" dirty="0"/>
          </a:p>
        </p:txBody>
      </p:sp>
      <p:sp>
        <p:nvSpPr>
          <p:cNvPr id="4" name="Slide Number Placeholder 3"/>
          <p:cNvSpPr>
            <a:spLocks noGrp="1"/>
          </p:cNvSpPr>
          <p:nvPr>
            <p:ph type="sldNum" sz="quarter" idx="12"/>
          </p:nvPr>
        </p:nvSpPr>
        <p:spPr/>
        <p:txBody>
          <a:bodyPr/>
          <a:lstStyle/>
          <a:p>
            <a:fld id="{F54C19C2-EEC0-5741-9456-6D74EC6E4EB9}" type="slidenum">
              <a:rPr lang="en-US" smtClean="0"/>
              <a:pPr/>
              <a:t>98</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82" y="2459431"/>
            <a:ext cx="4824537" cy="80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505323"/>
      </p:ext>
    </p:extLst>
  </p:cSld>
  <p:clrMapOvr>
    <a:masterClrMapping/>
  </p:clrMapOvr>
</p:sld>
</file>

<file path=ppt/theme/theme1.xml><?xml version="1.0" encoding="utf-8"?>
<a:theme xmlns:a="http://schemas.openxmlformats.org/drawingml/2006/main" name="Office Theme">
  <a:themeElements>
    <a:clrScheme name="BPSE">
      <a:dk1>
        <a:srgbClr val="0C609D"/>
      </a:dk1>
      <a:lt1>
        <a:sysClr val="window" lastClr="FFFFFF"/>
      </a:lt1>
      <a:dk2>
        <a:srgbClr val="4E4F52"/>
      </a:dk2>
      <a:lt2>
        <a:srgbClr val="DFE5E6"/>
      </a:lt2>
      <a:accent1>
        <a:srgbClr val="0C609D"/>
      </a:accent1>
      <a:accent2>
        <a:srgbClr val="EEA027"/>
      </a:accent2>
      <a:accent3>
        <a:srgbClr val="4E4F52"/>
      </a:accent3>
      <a:accent4>
        <a:srgbClr val="6B879A"/>
      </a:accent4>
      <a:accent5>
        <a:srgbClr val="EF6320"/>
      </a:accent5>
      <a:accent6>
        <a:srgbClr val="E4DFE0"/>
      </a:accent6>
      <a:hlink>
        <a:srgbClr val="EF6320"/>
      </a:hlink>
      <a:folHlink>
        <a:srgbClr val="6B879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Template landscape</Template>
  <TotalTime>4552</TotalTime>
  <Words>9624</Words>
  <Application>Microsoft Office PowerPoint</Application>
  <PresentationFormat>Custom</PresentationFormat>
  <Paragraphs>1705</Paragraphs>
  <Slides>141</Slides>
  <Notes>5</Notes>
  <HiddenSlides>0</HiddenSlides>
  <MMClips>0</MMClips>
  <ScaleCrop>false</ScaleCrop>
  <HeadingPairs>
    <vt:vector size="6" baseType="variant">
      <vt:variant>
        <vt:lpstr>Theme</vt:lpstr>
      </vt:variant>
      <vt:variant>
        <vt:i4>1</vt:i4>
      </vt:variant>
      <vt:variant>
        <vt:lpstr>Slide Titles</vt:lpstr>
      </vt:variant>
      <vt:variant>
        <vt:i4>141</vt:i4>
      </vt:variant>
      <vt:variant>
        <vt:lpstr>Custom Shows</vt:lpstr>
      </vt:variant>
      <vt:variant>
        <vt:i4>1</vt:i4>
      </vt:variant>
    </vt:vector>
  </HeadingPairs>
  <TitlesOfParts>
    <vt:vector size="143" baseType="lpstr">
      <vt:lpstr>Office Theme</vt:lpstr>
      <vt:lpstr>SAP Mobile Training</vt:lpstr>
      <vt:lpstr>Agenda </vt:lpstr>
      <vt:lpstr>Rule of the course</vt:lpstr>
      <vt:lpstr>SAP Fiori – an introduction</vt:lpstr>
      <vt:lpstr>SAP FIORI</vt:lpstr>
      <vt:lpstr>SAP Fiori UX Design Principles</vt:lpstr>
      <vt:lpstr>FIORI APPLICATION TYPES</vt:lpstr>
      <vt:lpstr>FIORI ARCHITECTURE</vt:lpstr>
      <vt:lpstr>Intro to JAVASCRIPT</vt:lpstr>
      <vt:lpstr>HTML</vt:lpstr>
      <vt:lpstr>HTML Overview</vt:lpstr>
      <vt:lpstr>Framework of  a HTML Document</vt:lpstr>
      <vt:lpstr>The Header</vt:lpstr>
      <vt:lpstr>The Document body</vt:lpstr>
      <vt:lpstr>Language elements</vt:lpstr>
      <vt:lpstr>Example language elements</vt:lpstr>
      <vt:lpstr>Language element – Areas      &lt;div&gt;</vt:lpstr>
      <vt:lpstr>Text Markups</vt:lpstr>
      <vt:lpstr>Tables</vt:lpstr>
      <vt:lpstr>Methods</vt:lpstr>
      <vt:lpstr>Forms</vt:lpstr>
      <vt:lpstr>Elements of a form</vt:lpstr>
      <vt:lpstr>Introduction to CSS – Cascading Style Sheets</vt:lpstr>
      <vt:lpstr>Integrating CSS in HTML</vt:lpstr>
      <vt:lpstr>Selectors</vt:lpstr>
      <vt:lpstr>CSS hierarchy</vt:lpstr>
      <vt:lpstr>Example of  CSS Hierarchy</vt:lpstr>
      <vt:lpstr>Introduction to Javascript</vt:lpstr>
      <vt:lpstr>JavaScript Syntax</vt:lpstr>
      <vt:lpstr>Weak Data Typing</vt:lpstr>
      <vt:lpstr>JavaScript Coding Blocks</vt:lpstr>
      <vt:lpstr>Functions</vt:lpstr>
      <vt:lpstr>Tutorial 1 – Create your first web application</vt:lpstr>
      <vt:lpstr>Transfer variables into and out of a function</vt:lpstr>
      <vt:lpstr>Objects</vt:lpstr>
      <vt:lpstr>variables</vt:lpstr>
      <vt:lpstr>Operators</vt:lpstr>
      <vt:lpstr>PowerPoint Presentation</vt:lpstr>
      <vt:lpstr>Tutorial 2: Objects, Variables and Transfering Variables</vt:lpstr>
      <vt:lpstr>Logical operators</vt:lpstr>
      <vt:lpstr>Flow Control: Conditional IF ELSE</vt:lpstr>
      <vt:lpstr>Flow Control: Conditional SWITCH</vt:lpstr>
      <vt:lpstr>Flow Control: Iterations</vt:lpstr>
      <vt:lpstr>Conditional iteration: for-in loop</vt:lpstr>
      <vt:lpstr>Tutorial 3 : Control structures</vt:lpstr>
      <vt:lpstr>DOM = Document Object Model</vt:lpstr>
      <vt:lpstr>DOM: Addressing Elements</vt:lpstr>
      <vt:lpstr>PowerPoint Presentation</vt:lpstr>
      <vt:lpstr>DOM: Manipulation</vt:lpstr>
      <vt:lpstr>DOM: Manipulation - animation</vt:lpstr>
      <vt:lpstr>Tutorial 4: DOM</vt:lpstr>
      <vt:lpstr>Events</vt:lpstr>
      <vt:lpstr>Event - example</vt:lpstr>
      <vt:lpstr>JQuery</vt:lpstr>
      <vt:lpstr>Selectors</vt:lpstr>
      <vt:lpstr>jQuery: Selectors</vt:lpstr>
      <vt:lpstr>jQuery: Events</vt:lpstr>
      <vt:lpstr>jQuery: Event - example</vt:lpstr>
      <vt:lpstr>jQuery: DOM manipulation</vt:lpstr>
      <vt:lpstr>jQuery: DOM manipulation</vt:lpstr>
      <vt:lpstr>jQuery: AJAX – Asynchronous JavaScript and XML</vt:lpstr>
      <vt:lpstr>jQuery: AJAX </vt:lpstr>
      <vt:lpstr>jQuery: AJAX</vt:lpstr>
      <vt:lpstr>jQuery: AJAX</vt:lpstr>
      <vt:lpstr>JavaScript object notation</vt:lpstr>
      <vt:lpstr>JSON</vt:lpstr>
      <vt:lpstr>SAP UI5</vt:lpstr>
      <vt:lpstr>SAP UI5 development</vt:lpstr>
      <vt:lpstr>Tutorial 5: Your first SAP mobile application</vt:lpstr>
      <vt:lpstr>Eclipse workspace layout</vt:lpstr>
      <vt:lpstr>Model View Controller architecture Pattern</vt:lpstr>
      <vt:lpstr>Model View Controller Architecture</vt:lpstr>
      <vt:lpstr>Model View Controller: Interaction in Web Development</vt:lpstr>
      <vt:lpstr>SAPUI5: Resources</vt:lpstr>
      <vt:lpstr>Tutorial 6: application in MVC form</vt:lpstr>
      <vt:lpstr>The Index page of an SAP application:</vt:lpstr>
      <vt:lpstr>SAPUI5: Theming</vt:lpstr>
      <vt:lpstr>The Application</vt:lpstr>
      <vt:lpstr>Application: Page or View</vt:lpstr>
      <vt:lpstr>The View (page)</vt:lpstr>
      <vt:lpstr>The View(page): Create content</vt:lpstr>
      <vt:lpstr>Controller: event handling</vt:lpstr>
      <vt:lpstr>SAPUI5: Data binding Models</vt:lpstr>
      <vt:lpstr>SAPUI5: Data Binding: ODATA Model</vt:lpstr>
      <vt:lpstr>Tutorial 7: Task 1 : Binding data</vt:lpstr>
      <vt:lpstr>Tutorial 7: Task 2 : Binding data</vt:lpstr>
      <vt:lpstr>Tutorial 7: Task 3: using the sap library</vt:lpstr>
      <vt:lpstr>Tutorial 7: Task 3: using the sap library</vt:lpstr>
      <vt:lpstr>Tutorial 7: Task 3: using the sap library</vt:lpstr>
      <vt:lpstr>Tutorial  7: Task  4: Add columns</vt:lpstr>
      <vt:lpstr>Tutorial 7: Task 5: Template</vt:lpstr>
      <vt:lpstr>Tutorial 7: Task 6: bindItems</vt:lpstr>
      <vt:lpstr>Tutorial 7: result</vt:lpstr>
      <vt:lpstr>SAPUI5: Event handling</vt:lpstr>
      <vt:lpstr>Tutorial 8: Interacting with the table</vt:lpstr>
      <vt:lpstr>Tutorial 8: task 3: Inspection method (IMPORTANT)</vt:lpstr>
      <vt:lpstr>Tutorial 8: task 3: Getting the item from the path</vt:lpstr>
      <vt:lpstr>Tutorial 9: Add a page, navigation</vt:lpstr>
      <vt:lpstr>Tutorial 9: Task 2: navigation</vt:lpstr>
      <vt:lpstr>Tutorial 10: filters</vt:lpstr>
      <vt:lpstr>Tutorial 10: filters</vt:lpstr>
      <vt:lpstr>Tutorial 10: filters</vt:lpstr>
      <vt:lpstr>API References</vt:lpstr>
      <vt:lpstr>API references</vt:lpstr>
      <vt:lpstr>API References: Methods</vt:lpstr>
      <vt:lpstr>API Reference: Methods</vt:lpstr>
      <vt:lpstr>API Reference: Constructor Detail</vt:lpstr>
      <vt:lpstr>API reference: Properties</vt:lpstr>
      <vt:lpstr>API References: Aggregations</vt:lpstr>
      <vt:lpstr>Tutorial 11: SplitView</vt:lpstr>
      <vt:lpstr>Tutorial 11: Task 7: Creating a data model.</vt:lpstr>
      <vt:lpstr>Mock Data Server</vt:lpstr>
      <vt:lpstr>Mock Server Data</vt:lpstr>
      <vt:lpstr> Tutorial 12: Mock Sever in SAPUI5</vt:lpstr>
      <vt:lpstr>Tutorial 12: MockServer</vt:lpstr>
      <vt:lpstr>Tutorial 12: MockServer: MockData</vt:lpstr>
      <vt:lpstr>Tutorial 13: Create entry: Dialog</vt:lpstr>
      <vt:lpstr>Tutorial 13: Add Entry:Dialog</vt:lpstr>
      <vt:lpstr>Tutorial 13: Add Entry: Input</vt:lpstr>
      <vt:lpstr>Tutorial 13: Add Entry: Submit</vt:lpstr>
      <vt:lpstr>Tutorial 14: Delete record</vt:lpstr>
      <vt:lpstr>Tutorial 15: Update</vt:lpstr>
      <vt:lpstr>Tutorial 15:Update</vt:lpstr>
      <vt:lpstr>XML View</vt:lpstr>
      <vt:lpstr>Tutorial 16: XML in MVC</vt:lpstr>
      <vt:lpstr>XML View: Use the API Reference Documentation</vt:lpstr>
      <vt:lpstr>Tutorial 16: XML adding elements</vt:lpstr>
      <vt:lpstr>Tutorial 16: XML aggregations</vt:lpstr>
      <vt:lpstr>Tutorial 16: XML Events and Navigation</vt:lpstr>
      <vt:lpstr>Tutorial 17: Components</vt:lpstr>
      <vt:lpstr>Tutorial 17: finding a Component</vt:lpstr>
      <vt:lpstr>Tutorial 18: DataBinding</vt:lpstr>
      <vt:lpstr>Tutorial 19: SplitApp</vt:lpstr>
      <vt:lpstr>Tutorial 20: Publish-Subscribe</vt:lpstr>
      <vt:lpstr>Tutorial 20: Publish-Subscribe</vt:lpstr>
      <vt:lpstr>Tutorial 20 - Publish</vt:lpstr>
      <vt:lpstr>Tutorial 20 - Subscribe</vt:lpstr>
      <vt:lpstr>Tutorial 20 Publish-Subscribe</vt:lpstr>
      <vt:lpstr>Tutorial 20: Publish-Subscribe</vt:lpstr>
      <vt:lpstr>Tutorial 21: Table</vt:lpstr>
      <vt:lpstr>Tutorial 21: Table in the controller</vt:lpstr>
      <vt:lpstr>Custom Show 1</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Warren Eiserman</dc:creator>
  <cp:lastModifiedBy>justine</cp:lastModifiedBy>
  <cp:revision>174</cp:revision>
  <dcterms:created xsi:type="dcterms:W3CDTF">2015-05-21T07:13:00Z</dcterms:created>
  <dcterms:modified xsi:type="dcterms:W3CDTF">2015-08-04T07:50:00Z</dcterms:modified>
</cp:coreProperties>
</file>